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media/image15.jpg" ContentType="image/png"/>
  <Override PartName="/ppt/media/image16.jpg" ContentType="image/pn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48" r:id="rId3"/>
    <p:sldId id="280" r:id="rId4"/>
    <p:sldId id="350" r:id="rId5"/>
    <p:sldId id="352" r:id="rId6"/>
    <p:sldId id="353" r:id="rId7"/>
    <p:sldId id="355" r:id="rId8"/>
    <p:sldId id="354" r:id="rId9"/>
    <p:sldId id="356" r:id="rId10"/>
    <p:sldId id="357" r:id="rId11"/>
    <p:sldId id="358" r:id="rId12"/>
    <p:sldId id="313" r:id="rId13"/>
    <p:sldId id="291" r:id="rId14"/>
    <p:sldId id="292" r:id="rId15"/>
    <p:sldId id="365" r:id="rId16"/>
    <p:sldId id="341" r:id="rId17"/>
    <p:sldId id="336" r:id="rId18"/>
    <p:sldId id="294" r:id="rId19"/>
    <p:sldId id="335" r:id="rId20"/>
    <p:sldId id="334" r:id="rId21"/>
    <p:sldId id="321" r:id="rId22"/>
    <p:sldId id="295" r:id="rId23"/>
    <p:sldId id="366" r:id="rId24"/>
    <p:sldId id="367" r:id="rId25"/>
    <p:sldId id="368" r:id="rId26"/>
    <p:sldId id="370" r:id="rId27"/>
    <p:sldId id="371" r:id="rId28"/>
    <p:sldId id="372" r:id="rId29"/>
    <p:sldId id="373" r:id="rId30"/>
    <p:sldId id="271" r:id="rId31"/>
    <p:sldId id="322" r:id="rId32"/>
    <p:sldId id="375" r:id="rId33"/>
    <p:sldId id="376" r:id="rId34"/>
    <p:sldId id="377" r:id="rId35"/>
    <p:sldId id="314" r:id="rId36"/>
    <p:sldId id="311" r:id="rId37"/>
    <p:sldId id="374" r:id="rId38"/>
    <p:sldId id="297" r:id="rId39"/>
    <p:sldId id="298" r:id="rId40"/>
    <p:sldId id="300" r:id="rId41"/>
    <p:sldId id="307" r:id="rId42"/>
    <p:sldId id="306" r:id="rId43"/>
    <p:sldId id="303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0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75D0-5071-430C-ACD8-C490D24739B7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24A2-EFB9-4EAF-8AD4-325946094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97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75D0-5071-430C-ACD8-C490D24739B7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24A2-EFB9-4EAF-8AD4-325946094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683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75D0-5071-430C-ACD8-C490D24739B7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24A2-EFB9-4EAF-8AD4-325946094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25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00151" y="1989138"/>
            <a:ext cx="9791700" cy="1295400"/>
          </a:xfrm>
        </p:spPr>
        <p:txBody>
          <a:bodyPr/>
          <a:lstStyle>
            <a:lvl1pPr>
              <a:defRPr sz="39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Basics of Flow Cytometry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200151" y="3429000"/>
            <a:ext cx="9791700" cy="17526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noProof="0" dirty="0"/>
              <a:t>Thomas </a:t>
            </a:r>
            <a:r>
              <a:rPr lang="en-US" noProof="0" dirty="0" err="1"/>
              <a:t>Liechti</a:t>
            </a:r>
            <a:endParaRPr lang="en-US" noProof="0" dirty="0"/>
          </a:p>
          <a:p>
            <a:endParaRPr lang="en-US" noProof="0" dirty="0"/>
          </a:p>
          <a:p>
            <a:r>
              <a:rPr lang="en-US" noProof="0" dirty="0"/>
              <a:t>Compact Course – May 216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200151" y="6524625"/>
            <a:ext cx="2844800" cy="215900"/>
          </a:xfrm>
        </p:spPr>
        <p:txBody>
          <a:bodyPr/>
          <a:lstStyle>
            <a:lvl1pPr>
              <a:defRPr/>
            </a:lvl1pPr>
          </a:lstStyle>
          <a:p>
            <a:r>
              <a:rPr lang="de-DE" noProof="0"/>
              <a:t>Thomas Liechti</a:t>
            </a:r>
            <a:endParaRPr lang="en-US" noProof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532285" y="6524625"/>
            <a:ext cx="2459567" cy="2159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Page </a:t>
            </a:r>
            <a:fld id="{095A06C1-A939-4FDB-AEB0-B335844834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104" name="Line 8"/>
          <p:cNvSpPr>
            <a:spLocks noChangeShapeType="1"/>
          </p:cNvSpPr>
          <p:nvPr userDrawn="1"/>
        </p:nvSpPr>
        <p:spPr bwMode="auto">
          <a:xfrm>
            <a:off x="0" y="1125538"/>
            <a:ext cx="12192000" cy="0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 noProof="0"/>
          </a:p>
        </p:txBody>
      </p:sp>
      <p:sp>
        <p:nvSpPr>
          <p:cNvPr id="4105" name="Text Box 9"/>
          <p:cNvSpPr txBox="1">
            <a:spLocks noChangeArrowheads="1"/>
          </p:cNvSpPr>
          <p:nvPr userDrawn="1"/>
        </p:nvSpPr>
        <p:spPr bwMode="auto">
          <a:xfrm>
            <a:off x="1200151" y="852488"/>
            <a:ext cx="979170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36000" rIns="0" bIns="0"/>
          <a:lstStyle/>
          <a:p>
            <a:pPr>
              <a:spcBef>
                <a:spcPct val="50000"/>
              </a:spcBef>
            </a:pPr>
            <a:r>
              <a:rPr lang="en-US" sz="1400" b="1" kern="1200" noProof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Flow</a:t>
            </a:r>
            <a:r>
              <a:rPr lang="en-US" sz="1400" b="1" kern="1200" baseline="0" noProof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400" b="1" kern="1200" baseline="0" noProof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Cytometry</a:t>
            </a:r>
            <a:r>
              <a:rPr lang="en-US" sz="1400" b="1" kern="1200" baseline="0" noProof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Facility</a:t>
            </a:r>
            <a:endParaRPr lang="en-US" sz="1400" b="1" noProof="0" dirty="0"/>
          </a:p>
        </p:txBody>
      </p:sp>
      <p:pic>
        <p:nvPicPr>
          <p:cNvPr id="10" name="Grafik 9" descr="uzh_logo_e_pos_grau_1mm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15900" y="142812"/>
            <a:ext cx="2702560" cy="68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214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1125538"/>
            <a:ext cx="12192000" cy="573246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59320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/>
              <a:t>Thomas Liechti</a:t>
            </a:r>
            <a:endParaRPr lang="en-US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Page </a:t>
            </a:r>
            <a:fld id="{298DDF54-96CA-4706-AFE9-54D71408EAE8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11729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00152" y="2205039"/>
            <a:ext cx="4703233" cy="388778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/>
              <a:t>Thomas Liechti</a:t>
            </a:r>
            <a:endParaRPr lang="en-US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Page </a:t>
            </a:r>
            <a:fld id="{298DDF54-96CA-4706-AFE9-54D71408EAE8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6288618" y="2205039"/>
            <a:ext cx="4703233" cy="3887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30797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Text /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00152" y="2205039"/>
            <a:ext cx="4703233" cy="388778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/>
              <a:t>Thomas Liechti</a:t>
            </a:r>
            <a:endParaRPr lang="en-US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Page </a:t>
            </a:r>
            <a:fld id="{298DDF54-96CA-4706-AFE9-54D71408EAE8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6288618" y="2205039"/>
            <a:ext cx="4703233" cy="388778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6000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Picture /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8618" y="2205039"/>
            <a:ext cx="4703233" cy="388778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/>
              <a:t>Thomas Liechti</a:t>
            </a:r>
            <a:endParaRPr lang="en-US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Page </a:t>
            </a:r>
            <a:fld id="{298DDF54-96CA-4706-AFE9-54D71408EAE8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1200152" y="2205039"/>
            <a:ext cx="4703233" cy="388778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89789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Thomas Liechti</a:t>
            </a:r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45B55F50-8663-4465-A6C3-5F55140633EF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920636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478F-2C9D-4DD6-AF03-B4E54D394435}" type="datetimeFigureOut">
              <a:rPr lang="de-CH" smtClean="0"/>
              <a:t>07.11.2017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B50F4-C32B-4782-BA66-6B05E728186D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51882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75D0-5071-430C-ACD8-C490D24739B7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24A2-EFB9-4EAF-8AD4-325946094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49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75D0-5071-430C-ACD8-C490D24739B7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24A2-EFB9-4EAF-8AD4-325946094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61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75D0-5071-430C-ACD8-C490D24739B7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24A2-EFB9-4EAF-8AD4-325946094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34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75D0-5071-430C-ACD8-C490D24739B7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24A2-EFB9-4EAF-8AD4-325946094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52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75D0-5071-430C-ACD8-C490D24739B7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24A2-EFB9-4EAF-8AD4-325946094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34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75D0-5071-430C-ACD8-C490D24739B7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24A2-EFB9-4EAF-8AD4-325946094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27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75D0-5071-430C-ACD8-C490D24739B7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24A2-EFB9-4EAF-8AD4-325946094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55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75D0-5071-430C-ACD8-C490D24739B7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24A2-EFB9-4EAF-8AD4-325946094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3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875D0-5071-430C-ACD8-C490D24739B7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524A2-EFB9-4EAF-8AD4-325946094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8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00151" y="1268414"/>
            <a:ext cx="97917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0151" y="2205039"/>
            <a:ext cx="979170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/>
              <a:t>Textmasterformate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00151" y="6524625"/>
            <a:ext cx="1246716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de-DE" noProof="0"/>
              <a:t>Thomas Liechti</a:t>
            </a:r>
            <a:endParaRPr lang="en-US" noProof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44234" y="6524625"/>
            <a:ext cx="7008284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935634" y="6524625"/>
            <a:ext cx="105621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r>
              <a:rPr lang="en-US" noProof="0"/>
              <a:t>Page </a:t>
            </a:r>
            <a:fld id="{45B55F50-8663-4465-A6C3-5F55140633EF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0" y="1125538"/>
            <a:ext cx="12192000" cy="0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 noProof="0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1200151" y="852488"/>
            <a:ext cx="2783615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36000" rIns="0" bIns="0"/>
          <a:lstStyle/>
          <a:p>
            <a:pPr>
              <a:spcBef>
                <a:spcPct val="50000"/>
              </a:spcBef>
            </a:pPr>
            <a:r>
              <a:rPr lang="en-US" sz="1400" b="1" kern="1200" noProof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Flow </a:t>
            </a:r>
            <a:r>
              <a:rPr lang="en-US" sz="1400" b="1" kern="1200" noProof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Cytometry</a:t>
            </a:r>
            <a:r>
              <a:rPr lang="en-US" sz="1400" b="1" kern="1200" noProof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Facility</a:t>
            </a:r>
            <a:endParaRPr lang="en-US" sz="1400" b="1" noProof="0" dirty="0"/>
          </a:p>
        </p:txBody>
      </p:sp>
      <p:pic>
        <p:nvPicPr>
          <p:cNvPr id="10" name="Grafik 9" descr="uzh_logo_e_pos_grau_1mm.t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5900" y="142812"/>
            <a:ext cx="2702560" cy="684276"/>
          </a:xfrm>
          <a:prstGeom prst="rect">
            <a:avLst/>
          </a:prstGeom>
        </p:spPr>
      </p:pic>
      <p:sp>
        <p:nvSpPr>
          <p:cNvPr id="11" name="Text Box 11"/>
          <p:cNvSpPr txBox="1">
            <a:spLocks noChangeArrowheads="1"/>
          </p:cNvSpPr>
          <p:nvPr userDrawn="1"/>
        </p:nvSpPr>
        <p:spPr bwMode="auto">
          <a:xfrm>
            <a:off x="4751851" y="795552"/>
            <a:ext cx="6240693" cy="25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36000" rIns="0" bIns="0"/>
          <a:lstStyle/>
          <a:p>
            <a:pPr algn="r">
              <a:spcBef>
                <a:spcPct val="50000"/>
              </a:spcBef>
            </a:pPr>
            <a:r>
              <a:rPr lang="en-US" sz="2000" b="1" noProof="0" dirty="0"/>
              <a:t>Basics of Flow</a:t>
            </a:r>
            <a:r>
              <a:rPr lang="en-US" sz="2000" b="1" baseline="0" noProof="0" dirty="0"/>
              <a:t> Cytometry</a:t>
            </a:r>
            <a:endParaRPr lang="en-U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359899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spcBef>
          <a:spcPct val="40000"/>
        </a:spcBef>
        <a:spcAft>
          <a:spcPct val="0"/>
        </a:spcAft>
        <a:buFont typeface="Arial" charset="0"/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346075" indent="-344488" algn="l" rtl="0" eaLnBrk="1" fontAlgn="base" hangingPunct="1">
        <a:spcBef>
          <a:spcPct val="40000"/>
        </a:spcBef>
        <a:spcAft>
          <a:spcPct val="0"/>
        </a:spcAft>
        <a:buFont typeface="Arial" charset="0"/>
        <a:buChar char="–"/>
        <a:defRPr sz="1700">
          <a:solidFill>
            <a:schemeClr val="tx1"/>
          </a:solidFill>
          <a:latin typeface="+mn-lt"/>
          <a:cs typeface="+mn-cs"/>
        </a:defRPr>
      </a:lvl2pPr>
      <a:lvl3pPr marL="714375" indent="-366713" algn="l" rtl="0" eaLnBrk="1" fontAlgn="base" hangingPunct="1">
        <a:spcBef>
          <a:spcPct val="40000"/>
        </a:spcBef>
        <a:spcAft>
          <a:spcPct val="0"/>
        </a:spcAft>
        <a:buFont typeface="Arial" charset="0"/>
        <a:buChar char="–"/>
        <a:defRPr sz="1700">
          <a:solidFill>
            <a:schemeClr val="tx1"/>
          </a:solidFill>
          <a:latin typeface="+mn-lt"/>
          <a:cs typeface="+mn-cs"/>
        </a:defRPr>
      </a:lvl3pPr>
      <a:lvl4pPr marL="1069975" indent="-354013" algn="l" rtl="0" eaLnBrk="1" fontAlgn="base" hangingPunct="1">
        <a:spcBef>
          <a:spcPct val="40000"/>
        </a:spcBef>
        <a:spcAft>
          <a:spcPct val="0"/>
        </a:spcAft>
        <a:buFont typeface="Arial" charset="0"/>
        <a:buChar char="–"/>
        <a:defRPr sz="1700">
          <a:solidFill>
            <a:schemeClr val="tx1"/>
          </a:solidFill>
          <a:latin typeface="+mn-lt"/>
          <a:cs typeface="+mn-cs"/>
        </a:defRPr>
      </a:lvl4pPr>
      <a:lvl5pPr marL="1438275" indent="-366713" algn="l" rtl="0" eaLnBrk="1" fontAlgn="base" hangingPunct="1">
        <a:spcBef>
          <a:spcPct val="40000"/>
        </a:spcBef>
        <a:spcAft>
          <a:spcPct val="0"/>
        </a:spcAft>
        <a:buFont typeface="Arial" charset="0"/>
        <a:buChar char="–"/>
        <a:defRPr sz="1700">
          <a:solidFill>
            <a:schemeClr val="tx1"/>
          </a:solidFill>
          <a:latin typeface="+mn-lt"/>
          <a:cs typeface="+mn-cs"/>
        </a:defRPr>
      </a:lvl5pPr>
      <a:lvl6pPr marL="1895475" indent="-366713" algn="l" rtl="0" eaLnBrk="1" fontAlgn="base" hangingPunct="1">
        <a:spcBef>
          <a:spcPct val="40000"/>
        </a:spcBef>
        <a:spcAft>
          <a:spcPct val="0"/>
        </a:spcAft>
        <a:buFont typeface="Arial" charset="0"/>
        <a:buChar char="–"/>
        <a:defRPr sz="1700">
          <a:solidFill>
            <a:schemeClr val="tx1"/>
          </a:solidFill>
          <a:latin typeface="+mn-lt"/>
          <a:cs typeface="+mn-cs"/>
        </a:defRPr>
      </a:lvl6pPr>
      <a:lvl7pPr marL="2352675" indent="-366713" algn="l" rtl="0" eaLnBrk="1" fontAlgn="base" hangingPunct="1">
        <a:spcBef>
          <a:spcPct val="40000"/>
        </a:spcBef>
        <a:spcAft>
          <a:spcPct val="0"/>
        </a:spcAft>
        <a:buFont typeface="Arial" charset="0"/>
        <a:buChar char="–"/>
        <a:defRPr sz="1700">
          <a:solidFill>
            <a:schemeClr val="tx1"/>
          </a:solidFill>
          <a:latin typeface="+mn-lt"/>
          <a:cs typeface="+mn-cs"/>
        </a:defRPr>
      </a:lvl7pPr>
      <a:lvl8pPr marL="2809875" indent="-366713" algn="l" rtl="0" eaLnBrk="1" fontAlgn="base" hangingPunct="1">
        <a:spcBef>
          <a:spcPct val="40000"/>
        </a:spcBef>
        <a:spcAft>
          <a:spcPct val="0"/>
        </a:spcAft>
        <a:buFont typeface="Arial" charset="0"/>
        <a:buChar char="–"/>
        <a:defRPr sz="1700">
          <a:solidFill>
            <a:schemeClr val="tx1"/>
          </a:solidFill>
          <a:latin typeface="+mn-lt"/>
          <a:cs typeface="+mn-cs"/>
        </a:defRPr>
      </a:lvl8pPr>
      <a:lvl9pPr marL="3267075" indent="-366713" algn="l" rtl="0" eaLnBrk="1" fontAlgn="base" hangingPunct="1">
        <a:spcBef>
          <a:spcPct val="40000"/>
        </a:spcBef>
        <a:spcAft>
          <a:spcPct val="0"/>
        </a:spcAft>
        <a:buFont typeface="Arial" charset="0"/>
        <a:buChar char="–"/>
        <a:defRPr sz="1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7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expertcytometry.com/increase-cell-viability-3-flow-cytometry-experimental-research-design-tips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9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50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52.emf"/><Relationship Id="rId7" Type="http://schemas.openxmlformats.org/officeDocument/2006/relationships/image" Target="../media/image4.png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emf"/><Relationship Id="rId5" Type="http://schemas.openxmlformats.org/officeDocument/2006/relationships/image" Target="../media/image54.png"/><Relationship Id="rId4" Type="http://schemas.openxmlformats.org/officeDocument/2006/relationships/image" Target="../media/image53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lena.keprova@uochb.cas.cz" TargetMode="External"/><Relationship Id="rId5" Type="http://schemas.openxmlformats.org/officeDocument/2006/relationships/hyperlink" Target="mailto:jana.gunterova@uochb.cas.cz" TargetMode="External"/><Relationship Id="rId4" Type="http://schemas.openxmlformats.org/officeDocument/2006/relationships/image" Target="../media/image6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E23A43-342D-42B5-AC0D-0FF53DDE0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653" y="1885809"/>
            <a:ext cx="10515600" cy="132556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Flow Cytometry Workshop: Principles and Methods</a:t>
            </a:r>
          </a:p>
        </p:txBody>
      </p:sp>
      <p:pic>
        <p:nvPicPr>
          <p:cNvPr id="7" name="Zástupný symbol pro obsah 4" descr="Obsah obrázku objekt&#10;&#10;Popis vygenerován s vysokou mírou spolehlivosti">
            <a:extLst>
              <a:ext uri="{FF2B5EF4-FFF2-40B4-BE49-F238E27FC236}">
                <a16:creationId xmlns:a16="http://schemas.microsoft.com/office/drawing/2014/main" id="{3C138F3A-B6E7-4F6C-AA96-235F406144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9" b="19196"/>
          <a:stretch/>
        </p:blipFill>
        <p:spPr>
          <a:xfrm>
            <a:off x="733841" y="2854080"/>
            <a:ext cx="10903224" cy="71458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812A6743-1F4C-4464-8CB7-84ACFD2A636A}"/>
              </a:ext>
            </a:extLst>
          </p:cNvPr>
          <p:cNvSpPr/>
          <p:nvPr/>
        </p:nvSpPr>
        <p:spPr>
          <a:xfrm>
            <a:off x="4010796" y="3810311"/>
            <a:ext cx="3454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IOCB Prague, </a:t>
            </a:r>
            <a:r>
              <a:rPr lang="cs-CZ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7, 2017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1327842-97BE-4632-A124-38BD2BB31EDF}"/>
              </a:ext>
            </a:extLst>
          </p:cNvPr>
          <p:cNvSpPr txBox="1"/>
          <p:nvPr/>
        </p:nvSpPr>
        <p:spPr>
          <a:xfrm>
            <a:off x="525020" y="5185591"/>
            <a:ext cx="369163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14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</a:t>
            </a:r>
            <a:r>
              <a:rPr lang="cs-CZ" sz="1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by:</a:t>
            </a:r>
          </a:p>
          <a:p>
            <a:pPr>
              <a:spcAft>
                <a:spcPts val="1200"/>
              </a:spcAft>
            </a:pPr>
            <a:r>
              <a:rPr lang="cs-CZ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Scientists</a:t>
            </a:r>
            <a:r>
              <a:rPr lang="cs-CZ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IOCB</a:t>
            </a:r>
          </a:p>
          <a:p>
            <a:r>
              <a:rPr lang="cs-CZ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Experts</a:t>
            </a:r>
            <a:r>
              <a:rPr lang="cs-CZ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BD </a:t>
            </a:r>
            <a:r>
              <a:rPr lang="cs-CZ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Biosciences</a:t>
            </a:r>
            <a:endParaRPr lang="cs-CZ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6016A36E-4CE3-4C3C-9EF8-14F7A9BDC566}"/>
              </a:ext>
            </a:extLst>
          </p:cNvPr>
          <p:cNvSpPr txBox="1"/>
          <p:nvPr/>
        </p:nvSpPr>
        <p:spPr>
          <a:xfrm>
            <a:off x="9948026" y="5217150"/>
            <a:ext cx="1495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Sponsored</a:t>
            </a:r>
            <a:r>
              <a:rPr lang="cs-CZ" sz="1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by: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4F105EFB-242E-41C5-ADFF-77CB561C1B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6" b="29065"/>
          <a:stretch/>
        </p:blipFill>
        <p:spPr>
          <a:xfrm>
            <a:off x="10057629" y="5595731"/>
            <a:ext cx="1460088" cy="740241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1B8C686F-A2A0-46D5-8ADA-A4DD98E8EBC8}"/>
              </a:ext>
            </a:extLst>
          </p:cNvPr>
          <p:cNvSpPr txBox="1"/>
          <p:nvPr/>
        </p:nvSpPr>
        <p:spPr>
          <a:xfrm>
            <a:off x="7640490" y="66819"/>
            <a:ext cx="4409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Biochemical </a:t>
            </a:r>
            <a:r>
              <a:rPr lang="cs-CZ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Phramacology</a:t>
            </a:r>
            <a:r>
              <a:rPr lang="cs-CZ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│ Flow Cytometry </a:t>
            </a:r>
            <a:r>
              <a:rPr lang="cs-CZ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</a:t>
            </a:r>
            <a:endParaRPr lang="cs-CZ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65778472-87B5-418F-9371-ACA54141D4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989"/>
            <a:ext cx="1050041" cy="36410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709256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A8B8AE25-AE14-44D3-8037-D3360A9A2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2" y="66832"/>
            <a:ext cx="1876567" cy="650698"/>
          </a:xfrm>
          <a:prstGeom prst="rect">
            <a:avLst/>
          </a:prstGeom>
        </p:spPr>
      </p:pic>
      <p:cxnSp>
        <p:nvCxnSpPr>
          <p:cNvPr id="5" name="Straight Connector 9">
            <a:extLst>
              <a:ext uri="{FF2B5EF4-FFF2-40B4-BE49-F238E27FC236}">
                <a16:creationId xmlns:a16="http://schemas.microsoft.com/office/drawing/2014/main" id="{101D289D-9C32-424B-BA16-A783EB64C61B}"/>
              </a:ext>
            </a:extLst>
          </p:cNvPr>
          <p:cNvCxnSpPr/>
          <p:nvPr/>
        </p:nvCxnSpPr>
        <p:spPr>
          <a:xfrm>
            <a:off x="166252" y="694831"/>
            <a:ext cx="1181238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C7519453-2C26-47B1-A7F9-0861AC900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6779" y="225582"/>
            <a:ext cx="5061858" cy="352874"/>
          </a:xfrm>
        </p:spPr>
        <p:txBody>
          <a:bodyPr>
            <a:noAutofit/>
          </a:bodyPr>
          <a:lstStyle/>
          <a:p>
            <a:pPr algn="r"/>
            <a:r>
              <a:rPr lang="cs-CZ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principles of Flow Cytometry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31C2C29-6726-4011-9F41-C566B2D61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458" y="944144"/>
            <a:ext cx="10515600" cy="49076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Definition:</a:t>
            </a:r>
          </a:p>
          <a:p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nalysis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of the physical properties of single cells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 or other biological </a:t>
            </a:r>
            <a:r>
              <a:rPr lang="cs-CZ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endParaRPr lang="cs-CZ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single </a:t>
            </a:r>
            <a:r>
              <a:rPr lang="cs-CZ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passes through a flow cell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cs-CZ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cs-CZ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iluminated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 by laser source → </a:t>
            </a:r>
            <a:b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detection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and analysis of scattered / emitted light</a:t>
            </a: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This information can be used to individually sort or separate subpopulations of cells. </a:t>
            </a: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8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Measurable</a:t>
            </a:r>
            <a:r>
              <a:rPr lang="cs-CZ" sz="1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parameters:</a:t>
            </a:r>
          </a:p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F50195D5-EAC6-4A22-956C-969FD0680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77" y="4358126"/>
            <a:ext cx="2166696" cy="2169064"/>
          </a:xfrm>
          <a:prstGeom prst="rect">
            <a:avLst/>
          </a:prstGeom>
        </p:spPr>
      </p:pic>
      <p:pic>
        <p:nvPicPr>
          <p:cNvPr id="10" name="Content Placeholder 8">
            <a:extLst>
              <a:ext uri="{FF2B5EF4-FFF2-40B4-BE49-F238E27FC236}">
                <a16:creationId xmlns:a16="http://schemas.microsoft.com/office/drawing/2014/main" id="{B589681E-7531-4D2E-9FEE-152E80EA7B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415" y="4339151"/>
            <a:ext cx="2185649" cy="2188039"/>
          </a:xfrm>
          <a:prstGeom prst="rect">
            <a:avLst/>
          </a:prstGeom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27477F5A-F7F8-49E9-82B8-BA13077482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544" y="4372149"/>
            <a:ext cx="2214330" cy="2196502"/>
          </a:xfrm>
          <a:prstGeom prst="rect">
            <a:avLst/>
          </a:prstGeom>
        </p:spPr>
      </p:pic>
      <p:sp>
        <p:nvSpPr>
          <p:cNvPr id="2" name="Šipka: zahnutá doprava 1">
            <a:extLst>
              <a:ext uri="{FF2B5EF4-FFF2-40B4-BE49-F238E27FC236}">
                <a16:creationId xmlns:a16="http://schemas.microsoft.com/office/drawing/2014/main" id="{F73A1F34-F0AE-4B52-93E2-52AE323EF707}"/>
              </a:ext>
            </a:extLst>
          </p:cNvPr>
          <p:cNvSpPr/>
          <p:nvPr/>
        </p:nvSpPr>
        <p:spPr>
          <a:xfrm>
            <a:off x="910344" y="2352583"/>
            <a:ext cx="253748" cy="514905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E0F3F13F-8D5B-4357-A6AF-C877B4868313}"/>
              </a:ext>
            </a:extLst>
          </p:cNvPr>
          <p:cNvSpPr txBox="1"/>
          <p:nvPr/>
        </p:nvSpPr>
        <p:spPr>
          <a:xfrm>
            <a:off x="610458" y="3988794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Relative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size (FSC)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7CE9BE-8CD1-4970-ABFE-B4C446A4B676}"/>
              </a:ext>
            </a:extLst>
          </p:cNvPr>
          <p:cNvSpPr txBox="1"/>
          <p:nvPr/>
        </p:nvSpPr>
        <p:spPr>
          <a:xfrm>
            <a:off x="3369500" y="4002817"/>
            <a:ext cx="391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Relative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internal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complexity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(SSC)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3">
            <a:extLst>
              <a:ext uri="{FF2B5EF4-FFF2-40B4-BE49-F238E27FC236}">
                <a16:creationId xmlns:a16="http://schemas.microsoft.com/office/drawing/2014/main" id="{A8308953-8C58-4059-97C8-F1C666E6D735}"/>
              </a:ext>
            </a:extLst>
          </p:cNvPr>
          <p:cNvSpPr txBox="1"/>
          <p:nvPr/>
        </p:nvSpPr>
        <p:spPr>
          <a:xfrm>
            <a:off x="7497537" y="4002817"/>
            <a:ext cx="407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Relative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fluorescence intensity (FL)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0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6715" y="1178112"/>
            <a:ext cx="10515600" cy="49076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Historical Perspective: Evolution of Flow Cytometry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94099" y="3549305"/>
            <a:ext cx="1017037" cy="50385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677327" y="3549305"/>
            <a:ext cx="1017037" cy="50385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760555" y="3549305"/>
            <a:ext cx="1017037" cy="50385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855707" y="3540593"/>
            <a:ext cx="1017037" cy="50385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944515" y="3540592"/>
            <a:ext cx="1017037" cy="50385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033323" y="3540592"/>
            <a:ext cx="1017037" cy="50385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117315" y="3540591"/>
            <a:ext cx="1017037" cy="50385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201307" y="3540590"/>
            <a:ext cx="1017037" cy="50385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3360" y="3549305"/>
            <a:ext cx="878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17</a:t>
            </a:r>
            <a:r>
              <a:rPr lang="en-US" sz="1600" b="1" baseline="30000" dirty="0">
                <a:solidFill>
                  <a:schemeClr val="bg1"/>
                </a:solidFill>
              </a:rPr>
              <a:t>th</a:t>
            </a:r>
            <a:r>
              <a:rPr lang="en-US" sz="1600" b="1" dirty="0">
                <a:solidFill>
                  <a:schemeClr val="bg1"/>
                </a:solidFill>
              </a:rPr>
              <a:t> Century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41106" y="3631954"/>
            <a:ext cx="878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1879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38568" y="3631954"/>
            <a:ext cx="878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1934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21796" y="3508843"/>
            <a:ext cx="878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1947 to 1949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24797" y="3623239"/>
            <a:ext cx="878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1953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20247" y="3623239"/>
            <a:ext cx="878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1965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186576" y="3623239"/>
            <a:ext cx="878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1968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223511" y="3540590"/>
            <a:ext cx="992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1970s onwards</a:t>
            </a:r>
          </a:p>
        </p:txBody>
      </p:sp>
      <p:sp>
        <p:nvSpPr>
          <p:cNvPr id="27" name="Right Arrow 26"/>
          <p:cNvSpPr/>
          <p:nvPr/>
        </p:nvSpPr>
        <p:spPr>
          <a:xfrm rot="16200000">
            <a:off x="1945452" y="3217911"/>
            <a:ext cx="314330" cy="186613"/>
          </a:xfrm>
          <a:prstGeom prst="rightArrow">
            <a:avLst/>
          </a:prstGeom>
          <a:noFill/>
          <a:ln w="412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1401347" y="2175663"/>
            <a:ext cx="1464906" cy="895739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429867" y="2300366"/>
            <a:ext cx="140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Development of light microscope by Leeuwenhoek </a:t>
            </a:r>
          </a:p>
        </p:txBody>
      </p:sp>
      <p:sp>
        <p:nvSpPr>
          <p:cNvPr id="31" name="Right Arrow 30"/>
          <p:cNvSpPr/>
          <p:nvPr/>
        </p:nvSpPr>
        <p:spPr>
          <a:xfrm rot="5400000">
            <a:off x="3023197" y="4219271"/>
            <a:ext cx="314330" cy="186613"/>
          </a:xfrm>
          <a:prstGeom prst="rightArrow">
            <a:avLst/>
          </a:prstGeom>
          <a:noFill/>
          <a:ln w="412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2468147" y="4570365"/>
            <a:ext cx="1464906" cy="895739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496667" y="4695068"/>
            <a:ext cx="140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Principles of Droplet formation by Lord Rayleigh</a:t>
            </a:r>
          </a:p>
        </p:txBody>
      </p:sp>
      <p:sp>
        <p:nvSpPr>
          <p:cNvPr id="34" name="Right Arrow 33"/>
          <p:cNvSpPr/>
          <p:nvPr/>
        </p:nvSpPr>
        <p:spPr>
          <a:xfrm rot="16200000">
            <a:off x="4131447" y="3239742"/>
            <a:ext cx="314330" cy="186613"/>
          </a:xfrm>
          <a:prstGeom prst="rightArrow">
            <a:avLst/>
          </a:prstGeom>
          <a:noFill/>
          <a:ln w="412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3484705" y="2058600"/>
            <a:ext cx="1656463" cy="1034633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521450" y="2115699"/>
            <a:ext cx="15156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Counting of RBCs by Moldavan by forcing a suspension of cells through capillary tube.</a:t>
            </a:r>
          </a:p>
        </p:txBody>
      </p:sp>
      <p:sp>
        <p:nvSpPr>
          <p:cNvPr id="37" name="Right Arrow 36"/>
          <p:cNvSpPr/>
          <p:nvPr/>
        </p:nvSpPr>
        <p:spPr>
          <a:xfrm rot="5400000">
            <a:off x="5203888" y="4185607"/>
            <a:ext cx="314330" cy="186613"/>
          </a:xfrm>
          <a:prstGeom prst="rightArrow">
            <a:avLst/>
          </a:prstGeom>
          <a:noFill/>
          <a:ln w="412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4542174" y="4502850"/>
            <a:ext cx="1656463" cy="917766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4559177" y="4552961"/>
            <a:ext cx="1656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The first apparatus for detecting bacteria in a LAMINAR SHEATH steam of air</a:t>
            </a:r>
          </a:p>
        </p:txBody>
      </p:sp>
      <p:sp>
        <p:nvSpPr>
          <p:cNvPr id="40" name="Right Arrow 39"/>
          <p:cNvSpPr/>
          <p:nvPr/>
        </p:nvSpPr>
        <p:spPr>
          <a:xfrm rot="16200000">
            <a:off x="6310985" y="3212533"/>
            <a:ext cx="314330" cy="186613"/>
          </a:xfrm>
          <a:prstGeom prst="rightArrow">
            <a:avLst/>
          </a:prstGeom>
          <a:noFill/>
          <a:ln w="412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5664243" y="2031391"/>
            <a:ext cx="1656463" cy="1034633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5736668" y="2074221"/>
            <a:ext cx="15156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Optical counting of RBCs by Crosland-Taylor by use of laminar flow principles</a:t>
            </a:r>
          </a:p>
        </p:txBody>
      </p:sp>
      <p:sp>
        <p:nvSpPr>
          <p:cNvPr id="46" name="Right Arrow 45"/>
          <p:cNvSpPr/>
          <p:nvPr/>
        </p:nvSpPr>
        <p:spPr>
          <a:xfrm rot="5400000">
            <a:off x="7412786" y="4177911"/>
            <a:ext cx="314330" cy="186613"/>
          </a:xfrm>
          <a:prstGeom prst="rightArrow">
            <a:avLst/>
          </a:prstGeom>
          <a:noFill/>
          <a:ln w="412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6751072" y="4495154"/>
            <a:ext cx="1656463" cy="1159198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6751072" y="4567146"/>
            <a:ext cx="1656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Application of Sweet's principle and Coulter principle to develop the first cell sorter by M. Fulwyler</a:t>
            </a:r>
          </a:p>
        </p:txBody>
      </p:sp>
      <p:sp>
        <p:nvSpPr>
          <p:cNvPr id="49" name="Right Arrow 48"/>
          <p:cNvSpPr/>
          <p:nvPr/>
        </p:nvSpPr>
        <p:spPr>
          <a:xfrm rot="16200000">
            <a:off x="7782627" y="3206052"/>
            <a:ext cx="314330" cy="186613"/>
          </a:xfrm>
          <a:prstGeom prst="rightArrow">
            <a:avLst/>
          </a:prstGeom>
          <a:noFill/>
          <a:ln w="412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7567048" y="2158242"/>
            <a:ext cx="1656463" cy="882629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7607426" y="2158242"/>
            <a:ext cx="1515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Development of electrostatic inject droplet deflection by Richard Sweet</a:t>
            </a:r>
          </a:p>
        </p:txBody>
      </p:sp>
      <p:sp>
        <p:nvSpPr>
          <p:cNvPr id="52" name="Right Arrow 51"/>
          <p:cNvSpPr/>
          <p:nvPr/>
        </p:nvSpPr>
        <p:spPr>
          <a:xfrm rot="5400000">
            <a:off x="8868631" y="4185607"/>
            <a:ext cx="314330" cy="186613"/>
          </a:xfrm>
          <a:prstGeom prst="rightArrow">
            <a:avLst/>
          </a:prstGeom>
          <a:noFill/>
          <a:ln w="412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8895408" y="4532764"/>
            <a:ext cx="1464906" cy="895739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8893119" y="4595795"/>
            <a:ext cx="1407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Development of fluorescence based cell sorter by Wolfgang </a:t>
            </a:r>
            <a:r>
              <a:rPr lang="en-US" sz="1200" b="1" dirty="0" err="1"/>
              <a:t>Gohde</a:t>
            </a:r>
            <a:endParaRPr lang="en-US" sz="1200" b="1" dirty="0"/>
          </a:p>
        </p:txBody>
      </p:sp>
      <p:sp>
        <p:nvSpPr>
          <p:cNvPr id="59" name="Right Arrow 58"/>
          <p:cNvSpPr/>
          <p:nvPr/>
        </p:nvSpPr>
        <p:spPr>
          <a:xfrm rot="16200000">
            <a:off x="9684972" y="3212533"/>
            <a:ext cx="314330" cy="186613"/>
          </a:xfrm>
          <a:prstGeom prst="rightArrow">
            <a:avLst/>
          </a:prstGeom>
          <a:noFill/>
          <a:ln w="412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9737409" y="2148639"/>
            <a:ext cx="1464906" cy="895739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9765929" y="2273342"/>
            <a:ext cx="140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Development of FACS and other advances</a:t>
            </a:r>
          </a:p>
        </p:txBody>
      </p:sp>
      <p:pic>
        <p:nvPicPr>
          <p:cNvPr id="57" name="Picture 8">
            <a:extLst>
              <a:ext uri="{FF2B5EF4-FFF2-40B4-BE49-F238E27FC236}">
                <a16:creationId xmlns:a16="http://schemas.microsoft.com/office/drawing/2014/main" id="{62044DAA-CE92-43AE-ADE3-6E68F53D5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2" y="66832"/>
            <a:ext cx="1876567" cy="650698"/>
          </a:xfrm>
          <a:prstGeom prst="rect">
            <a:avLst/>
          </a:prstGeom>
        </p:spPr>
      </p:pic>
      <p:cxnSp>
        <p:nvCxnSpPr>
          <p:cNvPr id="58" name="Straight Connector 9">
            <a:extLst>
              <a:ext uri="{FF2B5EF4-FFF2-40B4-BE49-F238E27FC236}">
                <a16:creationId xmlns:a16="http://schemas.microsoft.com/office/drawing/2014/main" id="{054868B0-4428-4284-A636-541E2B920057}"/>
              </a:ext>
            </a:extLst>
          </p:cNvPr>
          <p:cNvCxnSpPr/>
          <p:nvPr/>
        </p:nvCxnSpPr>
        <p:spPr>
          <a:xfrm>
            <a:off x="166252" y="694831"/>
            <a:ext cx="1181238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2" name="Title 1">
            <a:extLst>
              <a:ext uri="{FF2B5EF4-FFF2-40B4-BE49-F238E27FC236}">
                <a16:creationId xmlns:a16="http://schemas.microsoft.com/office/drawing/2014/main" id="{6D06AC18-6908-4CFE-B8EC-286E87F29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6779" y="225582"/>
            <a:ext cx="5061858" cy="352874"/>
          </a:xfrm>
        </p:spPr>
        <p:txBody>
          <a:bodyPr>
            <a:noAutofit/>
          </a:bodyPr>
          <a:lstStyle/>
          <a:p>
            <a:pPr algn="r"/>
            <a:r>
              <a:rPr lang="cs-CZ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principles of Flow Cytometry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752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kidport.com/RefLib/Science/HumanBody/Cardiovascular/images/BloodCe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384" y="2303172"/>
            <a:ext cx="1688572" cy="174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earlyriskassessment.com/Portals/0/chromosome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74" y="2107343"/>
            <a:ext cx="1632695" cy="195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www.crystalinks.com/fossil-bacter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686" y="2276571"/>
            <a:ext cx="2267571" cy="148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molecular-medicine-israel.co.il/wp2014/wp-content/uploads/2015/08/yeas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523" y="4821108"/>
            <a:ext cx="1992433" cy="134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www.intechopen.com/source/html/44033/media/image11_w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14" b="12839"/>
          <a:stretch/>
        </p:blipFill>
        <p:spPr bwMode="auto">
          <a:xfrm>
            <a:off x="5186666" y="4946373"/>
            <a:ext cx="1584176" cy="122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123988" y="1800342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69602" y="1836131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err="1">
                <a:latin typeface="Arial" panose="020B0604020202020204" pitchFamily="34" charset="0"/>
                <a:cs typeface="Arial" panose="020B0604020202020204" pitchFamily="34" charset="0"/>
              </a:rPr>
              <a:t>Chromosomes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79610" y="1864488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err="1">
                <a:latin typeface="Arial" panose="020B0604020202020204" pitchFamily="34" charset="0"/>
                <a:cs typeface="Arial" panose="020B0604020202020204" pitchFamily="34" charset="0"/>
              </a:rPr>
              <a:t>Bacteria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42186" y="4410266"/>
            <a:ext cx="787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err="1">
                <a:latin typeface="Arial" panose="020B0604020202020204" pitchFamily="34" charset="0"/>
                <a:cs typeface="Arial" panose="020B0604020202020204" pitchFamily="34" charset="0"/>
              </a:rPr>
              <a:t>Yeast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65889" y="4487422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err="1">
                <a:latin typeface="Arial" panose="020B0604020202020204" pitchFamily="34" charset="0"/>
                <a:cs typeface="Arial" panose="020B0604020202020204" pitchFamily="34" charset="0"/>
              </a:rPr>
              <a:t>Microparticles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CH" b="1" dirty="0" err="1">
                <a:latin typeface="Arial" panose="020B0604020202020204" pitchFamily="34" charset="0"/>
                <a:cs typeface="Arial" panose="020B0604020202020204" pitchFamily="34" charset="0"/>
              </a:rPr>
              <a:t>beads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39535" y="5078776"/>
            <a:ext cx="1787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err="1">
                <a:latin typeface="Arial" panose="020B0604020202020204" pitchFamily="34" charset="0"/>
                <a:cs typeface="Arial" panose="020B0604020202020204" pitchFamily="34" charset="0"/>
              </a:rPr>
              <a:t>Microvesicles</a:t>
            </a:r>
            <a:b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Nanopartcles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14202" y="1066522"/>
            <a:ext cx="890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 type of particles can be analyzed in cytometer?</a:t>
            </a:r>
            <a:endParaRPr lang="en-GB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8">
            <a:extLst>
              <a:ext uri="{FF2B5EF4-FFF2-40B4-BE49-F238E27FC236}">
                <a16:creationId xmlns:a16="http://schemas.microsoft.com/office/drawing/2014/main" id="{677464F0-5DBA-4E07-A350-66380E1282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252" y="66832"/>
            <a:ext cx="1876567" cy="650698"/>
          </a:xfrm>
          <a:prstGeom prst="rect">
            <a:avLst/>
          </a:prstGeom>
        </p:spPr>
      </p:pic>
      <p:cxnSp>
        <p:nvCxnSpPr>
          <p:cNvPr id="24" name="Straight Connector 9">
            <a:extLst>
              <a:ext uri="{FF2B5EF4-FFF2-40B4-BE49-F238E27FC236}">
                <a16:creationId xmlns:a16="http://schemas.microsoft.com/office/drawing/2014/main" id="{E934B696-471F-4139-8FF3-86D8CFBEE0C6}"/>
              </a:ext>
            </a:extLst>
          </p:cNvPr>
          <p:cNvCxnSpPr/>
          <p:nvPr/>
        </p:nvCxnSpPr>
        <p:spPr>
          <a:xfrm>
            <a:off x="166252" y="694831"/>
            <a:ext cx="1181238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5" name="Title 1">
            <a:extLst>
              <a:ext uri="{FF2B5EF4-FFF2-40B4-BE49-F238E27FC236}">
                <a16:creationId xmlns:a16="http://schemas.microsoft.com/office/drawing/2014/main" id="{71836904-B9F7-44E8-BEA0-FE5EE6250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6779" y="225582"/>
            <a:ext cx="5061858" cy="352874"/>
          </a:xfrm>
        </p:spPr>
        <p:txBody>
          <a:bodyPr>
            <a:noAutofit/>
          </a:bodyPr>
          <a:lstStyle/>
          <a:p>
            <a:pPr algn="r"/>
            <a:r>
              <a:rPr lang="cs-CZ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principles of Flow Cytometry</a:t>
            </a:r>
            <a:endPara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138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878928" y="1051321"/>
            <a:ext cx="8229600" cy="763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particle sizes can be analyzed?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9919" t="39290" r="9445" b="32360"/>
          <a:stretch/>
        </p:blipFill>
        <p:spPr>
          <a:xfrm>
            <a:off x="2042819" y="1916900"/>
            <a:ext cx="8364306" cy="24441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6853" r="1726" b="24441"/>
          <a:stretch/>
        </p:blipFill>
        <p:spPr>
          <a:xfrm>
            <a:off x="3194614" y="4361015"/>
            <a:ext cx="2615784" cy="17274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1299" y="4214044"/>
            <a:ext cx="2344857" cy="2021428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0C80266D-1E02-4B58-BA22-5F0B333586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252" y="66832"/>
            <a:ext cx="1876567" cy="650698"/>
          </a:xfrm>
          <a:prstGeom prst="rect">
            <a:avLst/>
          </a:prstGeom>
        </p:spPr>
      </p:pic>
      <p:cxnSp>
        <p:nvCxnSpPr>
          <p:cNvPr id="13" name="Straight Connector 9">
            <a:extLst>
              <a:ext uri="{FF2B5EF4-FFF2-40B4-BE49-F238E27FC236}">
                <a16:creationId xmlns:a16="http://schemas.microsoft.com/office/drawing/2014/main" id="{92E35719-A1D4-4041-9AB2-45DB02CC6708}"/>
              </a:ext>
            </a:extLst>
          </p:cNvPr>
          <p:cNvCxnSpPr/>
          <p:nvPr/>
        </p:nvCxnSpPr>
        <p:spPr>
          <a:xfrm>
            <a:off x="166252" y="694831"/>
            <a:ext cx="1181238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24AB6564-35F9-494F-B62E-60B16B819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6779" y="225582"/>
            <a:ext cx="5061858" cy="352874"/>
          </a:xfrm>
        </p:spPr>
        <p:txBody>
          <a:bodyPr>
            <a:noAutofit/>
          </a:bodyPr>
          <a:lstStyle/>
          <a:p>
            <a:pPr algn="r"/>
            <a:r>
              <a:rPr lang="cs-CZ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principles of Flow Cytometry</a:t>
            </a:r>
            <a:endPara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412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021138" y="954836"/>
            <a:ext cx="3892778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are samples run?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16587" y="5801510"/>
            <a:ext cx="5785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Flow cytometry integrates fluidic, optics, and electronics.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3FF4FB-3AF9-43F7-B5A5-CA3EF2860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2" y="66832"/>
            <a:ext cx="1876567" cy="65069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9F1EF25-8749-4705-B416-FD25812CE4A5}"/>
              </a:ext>
            </a:extLst>
          </p:cNvPr>
          <p:cNvCxnSpPr/>
          <p:nvPr/>
        </p:nvCxnSpPr>
        <p:spPr>
          <a:xfrm>
            <a:off x="166252" y="694831"/>
            <a:ext cx="1181238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C2BF77C5-EC5D-47E2-8372-D988645D8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6779" y="225582"/>
            <a:ext cx="5061858" cy="352874"/>
          </a:xfrm>
        </p:spPr>
        <p:txBody>
          <a:bodyPr>
            <a:noAutofit/>
          </a:bodyPr>
          <a:lstStyle/>
          <a:p>
            <a:pPr algn="r"/>
            <a:r>
              <a:rPr lang="cs-CZ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 </a:t>
            </a:r>
            <a:r>
              <a:rPr lang="cs-CZ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00C490B-9C41-4754-83ED-8EF0B5B0EB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86" y="1884872"/>
            <a:ext cx="5028589" cy="348984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9D6A68F-DD7B-4937-B996-37F90969B7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896" y="1843813"/>
            <a:ext cx="5238870" cy="357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38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1D427B-1920-4F04-8CA0-3C7B0A073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257" y="1399496"/>
            <a:ext cx="10969101" cy="47971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rgbClr val="002060"/>
                </a:solidFill>
              </a:rPr>
              <a:t>What is sheat fluid?</a:t>
            </a:r>
          </a:p>
          <a:p>
            <a:r>
              <a:rPr lang="cs-CZ" sz="2000" b="1" dirty="0" err="1"/>
              <a:t>Sheath</a:t>
            </a:r>
            <a:r>
              <a:rPr lang="cs-CZ" sz="2000" b="1" dirty="0"/>
              <a:t> flow is the solution that </a:t>
            </a:r>
            <a:r>
              <a:rPr lang="cs-CZ" sz="2000" b="1" dirty="0" err="1"/>
              <a:t>runs</a:t>
            </a:r>
            <a:r>
              <a:rPr lang="cs-CZ" sz="2000" b="1" dirty="0"/>
              <a:t> in a flow cytometer</a:t>
            </a:r>
          </a:p>
          <a:p>
            <a:pPr marL="0" indent="0">
              <a:buNone/>
            </a:pPr>
            <a:endParaRPr lang="cs-CZ" sz="2000" b="1" dirty="0"/>
          </a:p>
          <a:p>
            <a:r>
              <a:rPr lang="cs-CZ" sz="2000" b="1" dirty="0" err="1"/>
              <a:t>Depending</a:t>
            </a:r>
            <a:r>
              <a:rPr lang="cs-CZ" sz="2000" b="1" dirty="0"/>
              <a:t> on </a:t>
            </a:r>
            <a:r>
              <a:rPr lang="cs-CZ" sz="2000" b="1" dirty="0" err="1"/>
              <a:t>experimental</a:t>
            </a:r>
            <a:r>
              <a:rPr lang="cs-CZ" sz="2000" b="1" dirty="0"/>
              <a:t> </a:t>
            </a:r>
            <a:r>
              <a:rPr lang="cs-CZ" sz="2000" b="1" dirty="0" err="1"/>
              <a:t>needs</a:t>
            </a:r>
            <a:r>
              <a:rPr lang="cs-CZ" sz="2000" b="1" dirty="0"/>
              <a:t>, different </a:t>
            </a:r>
            <a:r>
              <a:rPr lang="cs-CZ" sz="2000" b="1" dirty="0" err="1"/>
              <a:t>formulations</a:t>
            </a:r>
            <a:r>
              <a:rPr lang="cs-CZ" sz="2000" b="1" dirty="0"/>
              <a:t> of </a:t>
            </a:r>
            <a:r>
              <a:rPr lang="cs-CZ" sz="2000" b="1" dirty="0" err="1"/>
              <a:t>sheath</a:t>
            </a:r>
            <a:r>
              <a:rPr lang="cs-CZ" sz="2000" b="1" dirty="0"/>
              <a:t> fluid </a:t>
            </a:r>
            <a:r>
              <a:rPr lang="cs-CZ" sz="2000" b="1" dirty="0" err="1"/>
              <a:t>can</a:t>
            </a:r>
            <a:r>
              <a:rPr lang="cs-CZ" sz="2000" b="1" dirty="0"/>
              <a:t> </a:t>
            </a:r>
            <a:r>
              <a:rPr lang="cs-CZ" sz="2000" b="1" dirty="0" err="1"/>
              <a:t>be</a:t>
            </a:r>
            <a:r>
              <a:rPr lang="cs-CZ" sz="2000" b="1" dirty="0"/>
              <a:t> used</a:t>
            </a:r>
          </a:p>
          <a:p>
            <a:pPr marL="0" indent="0">
              <a:buNone/>
            </a:pPr>
            <a:endParaRPr lang="cs-CZ" sz="2000" b="1" dirty="0"/>
          </a:p>
          <a:p>
            <a:pPr marL="0" indent="0" algn="ctr">
              <a:buNone/>
            </a:pPr>
            <a:endParaRPr lang="cs-CZ" sz="2000" b="1" dirty="0"/>
          </a:p>
          <a:p>
            <a:pPr marL="0" indent="0" algn="ctr">
              <a:buNone/>
            </a:pPr>
            <a:r>
              <a:rPr lang="en-US" sz="2400" b="1" dirty="0"/>
              <a:t>The purpose of </a:t>
            </a:r>
            <a:r>
              <a:rPr lang="en-US" sz="2400" b="1" dirty="0">
                <a:solidFill>
                  <a:srgbClr val="002060"/>
                </a:solidFill>
              </a:rPr>
              <a:t>FLUIDICS SYSTEM </a:t>
            </a:r>
            <a:r>
              <a:rPr lang="en-US" sz="2400" b="1" dirty="0"/>
              <a:t>is to transport sample to laser intercept</a:t>
            </a:r>
            <a:r>
              <a:rPr lang="cs-CZ" sz="2400" b="1" dirty="0"/>
              <a:t>!</a:t>
            </a:r>
            <a:r>
              <a:rPr lang="en-US" sz="2400" b="1" dirty="0"/>
              <a:t> </a:t>
            </a:r>
            <a:endParaRPr lang="cs-CZ" sz="24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 algn="ctr">
              <a:buNone/>
            </a:pPr>
            <a:r>
              <a:rPr lang="cs-CZ" sz="2000" b="1" dirty="0"/>
              <a:t>"After the </a:t>
            </a:r>
            <a:r>
              <a:rPr lang="cs-CZ" sz="2000" b="1" dirty="0" err="1"/>
              <a:t>intercept</a:t>
            </a:r>
            <a:r>
              <a:rPr lang="cs-CZ" sz="2000" b="1" dirty="0"/>
              <a:t>, the </a:t>
            </a:r>
            <a:r>
              <a:rPr lang="cs-CZ" sz="2000" b="1" u="sng" dirty="0">
                <a:hlinkClick r:id="rId2"/>
              </a:rPr>
              <a:t>cells </a:t>
            </a:r>
            <a:r>
              <a:rPr lang="cs-CZ" sz="2000" b="1" u="sng" dirty="0" err="1">
                <a:hlinkClick r:id="rId2"/>
              </a:rPr>
              <a:t>either</a:t>
            </a:r>
            <a:r>
              <a:rPr lang="cs-CZ" sz="2000" b="1" u="sng" dirty="0">
                <a:hlinkClick r:id="rId2"/>
              </a:rPr>
              <a:t> flow</a:t>
            </a:r>
            <a:r>
              <a:rPr lang="cs-CZ" sz="2000" b="1" dirty="0"/>
              <a:t> into the </a:t>
            </a:r>
            <a:r>
              <a:rPr lang="cs-CZ" sz="2000" b="1" dirty="0" err="1"/>
              <a:t>waste</a:t>
            </a:r>
            <a:r>
              <a:rPr lang="cs-CZ" sz="2000" b="1" dirty="0"/>
              <a:t> or, in the case of a cell </a:t>
            </a:r>
            <a:r>
              <a:rPr lang="cs-CZ" sz="2000" b="1" dirty="0" err="1"/>
              <a:t>sorter</a:t>
            </a:r>
            <a:r>
              <a:rPr lang="cs-CZ" sz="2000" b="1" dirty="0"/>
              <a:t>, the stream is </a:t>
            </a:r>
            <a:r>
              <a:rPr lang="cs-CZ" sz="2000" b="1" dirty="0" err="1"/>
              <a:t>broken</a:t>
            </a:r>
            <a:r>
              <a:rPr lang="cs-CZ" sz="2000" b="1" dirty="0"/>
              <a:t> into </a:t>
            </a:r>
            <a:r>
              <a:rPr lang="cs-CZ" sz="2000" b="1" dirty="0" err="1"/>
              <a:t>droplets</a:t>
            </a:r>
            <a:r>
              <a:rPr lang="cs-CZ" sz="2000" b="1" dirty="0"/>
              <a:t>, and the appropriate </a:t>
            </a:r>
            <a:r>
              <a:rPr lang="cs-CZ" sz="2000" b="1" dirty="0" err="1"/>
              <a:t>droplet</a:t>
            </a:r>
            <a:r>
              <a:rPr lang="cs-CZ" sz="2000" b="1" dirty="0"/>
              <a:t> is </a:t>
            </a:r>
            <a:r>
              <a:rPr lang="cs-CZ" sz="2000" b="1" dirty="0" err="1"/>
              <a:t>charged</a:t>
            </a:r>
            <a:r>
              <a:rPr lang="cs-CZ" sz="2000" b="1" dirty="0"/>
              <a:t> and </a:t>
            </a:r>
            <a:r>
              <a:rPr lang="cs-CZ" sz="2000" b="1" dirty="0" err="1"/>
              <a:t>sorted</a:t>
            </a:r>
            <a:r>
              <a:rPr lang="cs-CZ" sz="2000" b="1" dirty="0"/>
              <a:t>."</a:t>
            </a:r>
          </a:p>
          <a:p>
            <a:pPr marL="0" indent="0">
              <a:buNone/>
            </a:pPr>
            <a:endParaRPr lang="cs-CZ" sz="2000" b="1" dirty="0"/>
          </a:p>
          <a:p>
            <a:endParaRPr lang="cs-CZ" sz="2000" b="1" dirty="0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29BC9368-8B0E-4AA7-9220-6F71E5B79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52" y="13566"/>
            <a:ext cx="1876567" cy="650698"/>
          </a:xfrm>
          <a:prstGeom prst="rect">
            <a:avLst/>
          </a:prstGeom>
        </p:spPr>
      </p:pic>
      <p:cxnSp>
        <p:nvCxnSpPr>
          <p:cNvPr id="8" name="Straight Connector 9">
            <a:extLst>
              <a:ext uri="{FF2B5EF4-FFF2-40B4-BE49-F238E27FC236}">
                <a16:creationId xmlns:a16="http://schemas.microsoft.com/office/drawing/2014/main" id="{87F515B1-07D0-443C-93C1-7479959FE727}"/>
              </a:ext>
            </a:extLst>
          </p:cNvPr>
          <p:cNvCxnSpPr/>
          <p:nvPr/>
        </p:nvCxnSpPr>
        <p:spPr>
          <a:xfrm>
            <a:off x="166252" y="694831"/>
            <a:ext cx="1181238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104314CC-6B6B-47B6-A9CB-5CD930455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6779" y="225582"/>
            <a:ext cx="5061858" cy="352874"/>
          </a:xfrm>
        </p:spPr>
        <p:txBody>
          <a:bodyPr>
            <a:noAutofit/>
          </a:bodyPr>
          <a:lstStyle/>
          <a:p>
            <a:pPr algn="r"/>
            <a:r>
              <a:rPr lang="cs-CZ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Instrumentation</a:t>
            </a:r>
            <a:endPara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65E4C908-DC29-4535-8F5B-D0D8396EA009}"/>
              </a:ext>
            </a:extLst>
          </p:cNvPr>
          <p:cNvSpPr txBox="1"/>
          <p:nvPr/>
        </p:nvSpPr>
        <p:spPr>
          <a:xfrm>
            <a:off x="525192" y="915133"/>
            <a:ext cx="3247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Fluidic System</a:t>
            </a:r>
            <a:endParaRPr lang="en-US" sz="24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923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4704"/>
          <a:stretch/>
        </p:blipFill>
        <p:spPr>
          <a:xfrm>
            <a:off x="613457" y="1507879"/>
            <a:ext cx="3849655" cy="4756667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5060586" y="1229585"/>
            <a:ext cx="6560283" cy="4904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de-CH" sz="1800" b="1" dirty="0">
                <a:latin typeface="Arial" panose="020B0604020202020204" pitchFamily="34" charset="0"/>
                <a:cs typeface="Arial" panose="020B0604020202020204" pitchFamily="34" charset="0"/>
              </a:rPr>
              <a:t>The sample is </a:t>
            </a:r>
            <a:r>
              <a:rPr lang="de-CH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introduced</a:t>
            </a:r>
            <a:r>
              <a:rPr lang="de-CH" sz="1800" b="1" dirty="0">
                <a:latin typeface="Arial" panose="020B0604020202020204" pitchFamily="34" charset="0"/>
                <a:cs typeface="Arial" panose="020B0604020202020204" pitchFamily="34" charset="0"/>
              </a:rPr>
              <a:t> into the </a:t>
            </a:r>
            <a:r>
              <a:rPr lang="de-CH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running</a:t>
            </a:r>
            <a:r>
              <a:rPr lang="de-CH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sheath</a:t>
            </a:r>
            <a:r>
              <a:rPr lang="de-CH" sz="1800" b="1" dirty="0">
                <a:latin typeface="Arial" panose="020B0604020202020204" pitchFamily="34" charset="0"/>
                <a:cs typeface="Arial" panose="020B0604020202020204" pitchFamily="34" charset="0"/>
              </a:rPr>
              <a:t> fluid in the FLOW CELL</a:t>
            </a: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CH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de-CH" sz="1800" b="1" dirty="0">
                <a:latin typeface="Arial" panose="020B0604020202020204" pitchFamily="34" charset="0"/>
                <a:cs typeface="Arial" panose="020B0604020202020204" pitchFamily="34" charset="0"/>
              </a:rPr>
              <a:t>Sample is </a:t>
            </a:r>
            <a:r>
              <a:rPr lang="de-CH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hydrodynamically</a:t>
            </a:r>
            <a:r>
              <a:rPr lang="de-CH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focused</a:t>
            </a:r>
            <a:r>
              <a:rPr lang="de-CH" sz="1800" b="1" dirty="0">
                <a:latin typeface="Arial" panose="020B0604020202020204" pitchFamily="34" charset="0"/>
                <a:cs typeface="Arial" panose="020B0604020202020204" pitchFamily="34" charset="0"/>
              </a:rPr>
              <a:t> in the core stream</a:t>
            </a: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CH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de-CH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Sheath</a:t>
            </a:r>
            <a:r>
              <a:rPr lang="de-CH" sz="1800" b="1" dirty="0">
                <a:latin typeface="Arial" panose="020B0604020202020204" pitchFamily="34" charset="0"/>
                <a:cs typeface="Arial" panose="020B0604020202020204" pitchFamily="34" charset="0"/>
              </a:rPr>
              <a:t> fluid and sample do not mix</a:t>
            </a: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CH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de-CH" sz="1800" b="1" dirty="0">
                <a:latin typeface="Arial" panose="020B0604020202020204" pitchFamily="34" charset="0"/>
                <a:cs typeface="Arial" panose="020B0604020202020204" pitchFamily="34" charset="0"/>
              </a:rPr>
              <a:t>Diameter of Flow Cell </a:t>
            </a:r>
            <a:r>
              <a:rPr lang="de-CH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determines</a:t>
            </a:r>
            <a:r>
              <a:rPr lang="de-CH" sz="1800" b="1" dirty="0">
                <a:latin typeface="Arial" panose="020B0604020202020204" pitchFamily="34" charset="0"/>
                <a:cs typeface="Arial" panose="020B0604020202020204" pitchFamily="34" charset="0"/>
              </a:rPr>
              <a:t> size of </a:t>
            </a:r>
            <a:r>
              <a:rPr lang="de-CH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largest</a:t>
            </a:r>
            <a:r>
              <a:rPr lang="de-CH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r>
              <a:rPr lang="de-CH" sz="1800" b="1" dirty="0">
                <a:latin typeface="Arial" panose="020B0604020202020204" pitchFamily="34" charset="0"/>
                <a:cs typeface="Arial" panose="020B0604020202020204" pitchFamily="34" charset="0"/>
              </a:rPr>
              <a:t> to pass (</a:t>
            </a:r>
            <a:r>
              <a:rPr lang="de-CH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smallest</a:t>
            </a:r>
            <a:r>
              <a:rPr lang="de-CH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de-CH" sz="1800" b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CH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analyzers</a:t>
            </a:r>
            <a:r>
              <a:rPr lang="de-CH" sz="1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endParaRPr lang="de-CH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de-CH" sz="1800" b="1" dirty="0">
                <a:latin typeface="Arial" panose="020B0604020202020204" pitchFamily="34" charset="0"/>
                <a:cs typeface="Arial" panose="020B0604020202020204" pitchFamily="34" charset="0"/>
              </a:rPr>
              <a:t>Reduction of </a:t>
            </a:r>
            <a:r>
              <a:rPr lang="de-CH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cross</a:t>
            </a:r>
            <a:r>
              <a:rPr lang="de-CH" sz="1800" b="1" dirty="0">
                <a:latin typeface="Arial" panose="020B0604020202020204" pitchFamily="34" charset="0"/>
                <a:cs typeface="Arial" panose="020B0604020202020204" pitchFamily="34" charset="0"/>
              </a:rPr>
              <a:t>-section </a:t>
            </a:r>
            <a:r>
              <a:rPr lang="de-CH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causes</a:t>
            </a:r>
            <a:r>
              <a:rPr lang="de-CH" sz="1800" b="1" dirty="0">
                <a:latin typeface="Arial" panose="020B0604020202020204" pitchFamily="34" charset="0"/>
                <a:cs typeface="Arial" panose="020B0604020202020204" pitchFamily="34" charset="0"/>
              </a:rPr>
              <a:t> laminar </a:t>
            </a:r>
            <a:r>
              <a:rPr lang="de-CH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fluidics</a:t>
            </a: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endParaRPr lang="de-CH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de-CH" sz="1800" b="1" dirty="0">
                <a:latin typeface="Arial" panose="020B0604020202020204" pitchFamily="34" charset="0"/>
                <a:cs typeface="Arial" panose="020B0604020202020204" pitchFamily="34" charset="0"/>
              </a:rPr>
              <a:t>Sample flow rate </a:t>
            </a:r>
            <a:r>
              <a:rPr lang="de-CH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adjustable</a:t>
            </a:r>
            <a:endParaRPr lang="de-CH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0F964FE4-86AA-4E18-9BAA-839341280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52" y="13566"/>
            <a:ext cx="1876567" cy="650698"/>
          </a:xfrm>
          <a:prstGeom prst="rect">
            <a:avLst/>
          </a:prstGeom>
        </p:spPr>
      </p:pic>
      <p:cxnSp>
        <p:nvCxnSpPr>
          <p:cNvPr id="8" name="Straight Connector 9">
            <a:extLst>
              <a:ext uri="{FF2B5EF4-FFF2-40B4-BE49-F238E27FC236}">
                <a16:creationId xmlns:a16="http://schemas.microsoft.com/office/drawing/2014/main" id="{222F32A8-D6A8-4288-A1B8-679205C5E8F4}"/>
              </a:ext>
            </a:extLst>
          </p:cNvPr>
          <p:cNvCxnSpPr/>
          <p:nvPr/>
        </p:nvCxnSpPr>
        <p:spPr>
          <a:xfrm>
            <a:off x="166252" y="694831"/>
            <a:ext cx="1181238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801BF622-AFD8-4645-9748-E1105F401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6779" y="225582"/>
            <a:ext cx="5061858" cy="352874"/>
          </a:xfrm>
        </p:spPr>
        <p:txBody>
          <a:bodyPr>
            <a:noAutofit/>
          </a:bodyPr>
          <a:lstStyle/>
          <a:p>
            <a:pPr algn="r"/>
            <a:r>
              <a:rPr lang="cs-CZ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Fluidic System</a:t>
            </a:r>
            <a:endPara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481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42819" y="922833"/>
            <a:ext cx="779067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happens when we increase the flow rate? </a:t>
            </a:r>
            <a:b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what are the consequences of this?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7998" y="1868731"/>
            <a:ext cx="101213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pressure of the sheath remains the same.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Pressure of sample line will increase.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Core stream of cells will become wider.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Not optimally aligned with the laser at high flow rates!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It is better to have concentrated samples at low flow rate than diluted sample at high flow rate (higher precision)</a:t>
            </a:r>
          </a:p>
        </p:txBody>
      </p:sp>
      <p:pic>
        <p:nvPicPr>
          <p:cNvPr id="9" name="Picture 2" descr="http://aws.labome.com/figure/te-125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489" y="4451943"/>
            <a:ext cx="4721544" cy="224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2DCF20F6-B5A7-4085-9388-042039C65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52" y="13566"/>
            <a:ext cx="1876567" cy="650698"/>
          </a:xfrm>
          <a:prstGeom prst="rect">
            <a:avLst/>
          </a:prstGeom>
        </p:spPr>
      </p:pic>
      <p:cxnSp>
        <p:nvCxnSpPr>
          <p:cNvPr id="11" name="Straight Connector 9">
            <a:extLst>
              <a:ext uri="{FF2B5EF4-FFF2-40B4-BE49-F238E27FC236}">
                <a16:creationId xmlns:a16="http://schemas.microsoft.com/office/drawing/2014/main" id="{BC3A3C50-9C9E-4B15-998E-C9AC69BA9585}"/>
              </a:ext>
            </a:extLst>
          </p:cNvPr>
          <p:cNvCxnSpPr/>
          <p:nvPr/>
        </p:nvCxnSpPr>
        <p:spPr>
          <a:xfrm>
            <a:off x="166252" y="694831"/>
            <a:ext cx="1181238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3FB75FA0-1AA4-4174-AEC3-5127692B1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6779" y="225582"/>
            <a:ext cx="5061858" cy="352874"/>
          </a:xfrm>
        </p:spPr>
        <p:txBody>
          <a:bodyPr>
            <a:noAutofit/>
          </a:bodyPr>
          <a:lstStyle/>
          <a:p>
            <a:pPr algn="r"/>
            <a:r>
              <a:rPr lang="cs-CZ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Instrumentation</a:t>
            </a:r>
            <a:endPara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337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272251" y="367523"/>
            <a:ext cx="4706389" cy="471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5446886E-CF27-4925-9AF1-73D542CA1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2" y="40199"/>
            <a:ext cx="1876567" cy="65069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6F270DA-2D3A-4AFA-8292-5695E2CA6E09}"/>
              </a:ext>
            </a:extLst>
          </p:cNvPr>
          <p:cNvCxnSpPr/>
          <p:nvPr/>
        </p:nvCxnSpPr>
        <p:spPr>
          <a:xfrm>
            <a:off x="166252" y="694831"/>
            <a:ext cx="1181238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AC253DA0-F5E9-4386-9C91-142C787C4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6779" y="225582"/>
            <a:ext cx="5061858" cy="352874"/>
          </a:xfrm>
        </p:spPr>
        <p:txBody>
          <a:bodyPr>
            <a:noAutofit/>
          </a:bodyPr>
          <a:lstStyle/>
          <a:p>
            <a:pPr algn="r"/>
            <a:r>
              <a:rPr lang="cs-CZ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Instrumentation</a:t>
            </a:r>
            <a:endPara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97CA07A5-EC59-46EB-AD4A-45A2084B7E41}"/>
              </a:ext>
            </a:extLst>
          </p:cNvPr>
          <p:cNvSpPr txBox="1"/>
          <p:nvPr/>
        </p:nvSpPr>
        <p:spPr>
          <a:xfrm>
            <a:off x="525192" y="915133"/>
            <a:ext cx="3247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Optical System</a:t>
            </a:r>
            <a:endParaRPr lang="en-US" sz="24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4DB620DA-5460-4D94-A4A3-73956A0E631A}"/>
              </a:ext>
            </a:extLst>
          </p:cNvPr>
          <p:cNvSpPr/>
          <p:nvPr/>
        </p:nvSpPr>
        <p:spPr>
          <a:xfrm>
            <a:off x="525192" y="1597099"/>
            <a:ext cx="95842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</a:rPr>
              <a:t>Optics System </a:t>
            </a:r>
            <a:r>
              <a:rPr lang="en-US" sz="2000" b="1" dirty="0"/>
              <a:t>allows the excitation and emission of the emitted light </a:t>
            </a:r>
          </a:p>
          <a:p>
            <a:r>
              <a:rPr lang="en-US" sz="2000" b="1" dirty="0"/>
              <a:t>      (components involved in fluorescent detection)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</a:rPr>
              <a:t>Laser excitation optics x collection optics</a:t>
            </a:r>
          </a:p>
        </p:txBody>
      </p:sp>
      <p:pic>
        <p:nvPicPr>
          <p:cNvPr id="22" name="Obrázek 21" descr="Obsah obrázku text&#10;&#10;Popis vygenerován s velmi vysokou mírou spolehlivosti">
            <a:extLst>
              <a:ext uri="{FF2B5EF4-FFF2-40B4-BE49-F238E27FC236}">
                <a16:creationId xmlns:a16="http://schemas.microsoft.com/office/drawing/2014/main" id="{568FC2E5-3DEF-4599-A1D4-B52D945FF4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89"/>
          <a:stretch/>
        </p:blipFill>
        <p:spPr>
          <a:xfrm>
            <a:off x="6151374" y="3577791"/>
            <a:ext cx="5300591" cy="2041774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B8CCB199-550F-4BF6-AC7B-6201AD0056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111" y="3238493"/>
            <a:ext cx="5527748" cy="313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521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7645" y="836666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+mn-lt"/>
                <a:cs typeface="Arial" panose="020B0604020202020204" pitchFamily="34" charset="0"/>
              </a:rPr>
              <a:t>Laser as excitation source!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15866" y="2047028"/>
            <a:ext cx="86242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>
                <a:cs typeface="Arial" panose="020B0604020202020204" pitchFamily="34" charset="0"/>
              </a:rPr>
              <a:t>Different lasers are used to optimally excite </a:t>
            </a:r>
            <a:r>
              <a:rPr lang="en-US" sz="2000" dirty="0" err="1">
                <a:cs typeface="Arial" panose="020B0604020202020204" pitchFamily="34" charset="0"/>
              </a:rPr>
              <a:t>fluorochromes</a:t>
            </a:r>
            <a:r>
              <a:rPr lang="en-US" sz="2000" dirty="0"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cs typeface="Arial" panose="020B0604020202020204" pitchFamily="34" charset="0"/>
              </a:rPr>
              <a:t>This guarantees that the potential of the </a:t>
            </a:r>
            <a:r>
              <a:rPr lang="en-US" sz="2000" dirty="0" err="1">
                <a:cs typeface="Arial" panose="020B0604020202020204" pitchFamily="34" charset="0"/>
              </a:rPr>
              <a:t>fluorochrome</a:t>
            </a:r>
            <a:r>
              <a:rPr lang="en-US" sz="2000" dirty="0">
                <a:cs typeface="Arial" panose="020B0604020202020204" pitchFamily="34" charset="0"/>
              </a:rPr>
              <a:t> is optimally exploited. 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7" t="27742" r="30949" b="46302"/>
          <a:stretch/>
        </p:blipFill>
        <p:spPr bwMode="auto">
          <a:xfrm>
            <a:off x="2673784" y="3954460"/>
            <a:ext cx="6624707" cy="250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393864" y="3716034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BUV395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31357" y="336528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BV421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1344" y="350001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FITC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63877" y="328398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PE-Cy7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99981" y="365241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APC</a:t>
            </a: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id="{CD743F38-A8C8-4E93-AD7A-2ACDC7BB4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52" y="40199"/>
            <a:ext cx="1876567" cy="650698"/>
          </a:xfrm>
          <a:prstGeom prst="rect">
            <a:avLst/>
          </a:prstGeom>
        </p:spPr>
      </p:pic>
      <p:cxnSp>
        <p:nvCxnSpPr>
          <p:cNvPr id="16" name="Straight Connector 9">
            <a:extLst>
              <a:ext uri="{FF2B5EF4-FFF2-40B4-BE49-F238E27FC236}">
                <a16:creationId xmlns:a16="http://schemas.microsoft.com/office/drawing/2014/main" id="{395479C1-3F91-409D-8EBD-E80E47C289EA}"/>
              </a:ext>
            </a:extLst>
          </p:cNvPr>
          <p:cNvCxnSpPr/>
          <p:nvPr/>
        </p:nvCxnSpPr>
        <p:spPr>
          <a:xfrm>
            <a:off x="166252" y="694831"/>
            <a:ext cx="1181238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2E6DA56E-C513-435C-883E-5D4EB41D0D33}"/>
              </a:ext>
            </a:extLst>
          </p:cNvPr>
          <p:cNvSpPr txBox="1">
            <a:spLocks/>
          </p:cNvSpPr>
          <p:nvPr/>
        </p:nvSpPr>
        <p:spPr>
          <a:xfrm>
            <a:off x="6916779" y="225582"/>
            <a:ext cx="5061858" cy="3528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Optical System</a:t>
            </a:r>
            <a:endPara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740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2" y="66832"/>
            <a:ext cx="1876567" cy="650698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36007" y="1489845"/>
            <a:ext cx="10515600" cy="509979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9:00 - 9:10               </a:t>
            </a:r>
            <a:r>
              <a:rPr lang="cs-CZ" sz="1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Registration</a:t>
            </a:r>
            <a:endParaRPr lang="cs-CZ" sz="1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9:10 - 9:20               </a:t>
            </a:r>
            <a:r>
              <a:rPr lang="cs-CZ" sz="1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  <a:r>
              <a:rPr lang="cs-CZ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cs-CZ" sz="1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9:20 - 10:30             </a:t>
            </a:r>
            <a:r>
              <a:rPr lang="cs-CZ" sz="1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Basics</a:t>
            </a:r>
            <a:r>
              <a:rPr lang="cs-CZ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Flow Cytometry</a:t>
            </a:r>
          </a:p>
          <a:p>
            <a:pPr marL="0" indent="0">
              <a:buNone/>
            </a:pPr>
            <a:endParaRPr lang="cs-CZ" sz="1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11:00 - 12:00           </a:t>
            </a:r>
            <a:r>
              <a:rPr lang="cs-CZ" sz="1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Fluorophores</a:t>
            </a:r>
            <a:r>
              <a:rPr lang="cs-CZ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1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Compensations</a:t>
            </a:r>
            <a:r>
              <a:rPr lang="cs-CZ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Fundamental</a:t>
            </a:r>
            <a:r>
              <a:rPr lang="cs-CZ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Principles</a:t>
            </a:r>
          </a:p>
          <a:p>
            <a:pPr marL="0" indent="0">
              <a:buNone/>
            </a:pPr>
            <a:r>
              <a:rPr lang="cs-CZ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</a:t>
            </a:r>
            <a:r>
              <a:rPr lang="cs-CZ" sz="1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</a:t>
            </a:r>
            <a:r>
              <a:rPr lang="cs-CZ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1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Fluorescent</a:t>
            </a:r>
            <a:r>
              <a:rPr lang="cs-CZ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dyes</a:t>
            </a: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b="1" dirty="0"/>
          </a:p>
          <a:p>
            <a:pPr marL="0" indent="0">
              <a:spcBef>
                <a:spcPts val="0"/>
              </a:spcBef>
              <a:buNone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13:00 – 14:30         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Experiment planning (Panel- and experiment design including controls)</a:t>
            </a: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</a:t>
            </a:r>
            <a:r>
              <a:rPr lang="cs-CZ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 – part I</a:t>
            </a:r>
          </a:p>
          <a:p>
            <a:pPr marL="0" indent="0">
              <a:spcBef>
                <a:spcPts val="0"/>
              </a:spcBef>
              <a:buNone/>
            </a:pP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15:00 – 16:30          </a:t>
            </a:r>
            <a:r>
              <a:rPr lang="cs-CZ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 – part II</a:t>
            </a:r>
            <a:r>
              <a:rPr lang="en-US" b="1" dirty="0"/>
              <a:t>	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3710053-5154-4C94-ACDB-B8D41C44704F}"/>
              </a:ext>
            </a:extLst>
          </p:cNvPr>
          <p:cNvSpPr txBox="1"/>
          <p:nvPr/>
        </p:nvSpPr>
        <p:spPr>
          <a:xfrm>
            <a:off x="5793807" y="252524"/>
            <a:ext cx="61667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cs-CZ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9">
            <a:extLst>
              <a:ext uri="{FF2B5EF4-FFF2-40B4-BE49-F238E27FC236}">
                <a16:creationId xmlns:a16="http://schemas.microsoft.com/office/drawing/2014/main" id="{628B1088-EB6F-4574-9390-2514D70426EC}"/>
              </a:ext>
            </a:extLst>
          </p:cNvPr>
          <p:cNvCxnSpPr/>
          <p:nvPr/>
        </p:nvCxnSpPr>
        <p:spPr>
          <a:xfrm>
            <a:off x="141735" y="717530"/>
            <a:ext cx="1181238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197A76D8-8191-4AAD-8A25-563AE82B2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753" y="896840"/>
            <a:ext cx="1622066" cy="471690"/>
          </a:xfrm>
        </p:spPr>
        <p:txBody>
          <a:bodyPr>
            <a:normAutofit fontScale="90000"/>
          </a:bodyPr>
          <a:lstStyle/>
          <a:p>
            <a:pPr algn="r"/>
            <a:r>
              <a:rPr lang="cs-CZ" sz="3200" b="1" dirty="0">
                <a:solidFill>
                  <a:srgbClr val="002060"/>
                </a:solidFill>
                <a:latin typeface="+mn-lt"/>
              </a:rPr>
              <a:t>Program: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5A07849E-45BD-40FF-9355-5C6E7ADFD688}"/>
              </a:ext>
            </a:extLst>
          </p:cNvPr>
          <p:cNvSpPr/>
          <p:nvPr/>
        </p:nvSpPr>
        <p:spPr>
          <a:xfrm>
            <a:off x="536006" y="1439469"/>
            <a:ext cx="10367220" cy="37601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53C80E8-8ADA-4E3C-BFBA-61695F7E2414}"/>
              </a:ext>
            </a:extLst>
          </p:cNvPr>
          <p:cNvSpPr txBox="1"/>
          <p:nvPr/>
        </p:nvSpPr>
        <p:spPr>
          <a:xfrm>
            <a:off x="536007" y="1423393"/>
            <a:ext cx="6582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Times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cs-CZ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Sessions</a:t>
            </a:r>
            <a:endParaRPr lang="cs-CZ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17A57C39-A69E-47C5-84A3-BB82A79516E2}"/>
              </a:ext>
            </a:extLst>
          </p:cNvPr>
          <p:cNvSpPr/>
          <p:nvPr/>
        </p:nvSpPr>
        <p:spPr>
          <a:xfrm>
            <a:off x="536006" y="2971904"/>
            <a:ext cx="10367220" cy="37601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39E62CCD-E267-4DE3-8E9C-0164D409B046}"/>
              </a:ext>
            </a:extLst>
          </p:cNvPr>
          <p:cNvSpPr txBox="1"/>
          <p:nvPr/>
        </p:nvSpPr>
        <p:spPr>
          <a:xfrm>
            <a:off x="536006" y="2986751"/>
            <a:ext cx="5925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10:30 – 11:00          </a:t>
            </a:r>
            <a:r>
              <a:rPr lang="cs-CZ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Coffee</a:t>
            </a:r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</a:t>
            </a:r>
            <a:endParaRPr lang="cs-CZ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8DCFA374-EEA0-424B-A058-1BF6BA730D34}"/>
              </a:ext>
            </a:extLst>
          </p:cNvPr>
          <p:cNvSpPr/>
          <p:nvPr/>
        </p:nvSpPr>
        <p:spPr>
          <a:xfrm>
            <a:off x="536007" y="4128398"/>
            <a:ext cx="10367220" cy="37601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181F36E5-7587-41F8-9B3A-2EAFEA434394}"/>
              </a:ext>
            </a:extLst>
          </p:cNvPr>
          <p:cNvSpPr txBox="1"/>
          <p:nvPr/>
        </p:nvSpPr>
        <p:spPr>
          <a:xfrm>
            <a:off x="536007" y="4145948"/>
            <a:ext cx="5925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12:00 – 13:00           Lunch</a:t>
            </a: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963DB626-CF74-48A1-9BD9-7EED29D45B7F}"/>
              </a:ext>
            </a:extLst>
          </p:cNvPr>
          <p:cNvSpPr/>
          <p:nvPr/>
        </p:nvSpPr>
        <p:spPr>
          <a:xfrm>
            <a:off x="536007" y="5226373"/>
            <a:ext cx="10367219" cy="37601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6EBFC6C9-B05B-4515-A180-1EC7CCD6331F}"/>
              </a:ext>
            </a:extLst>
          </p:cNvPr>
          <p:cNvSpPr txBox="1"/>
          <p:nvPr/>
        </p:nvSpPr>
        <p:spPr>
          <a:xfrm>
            <a:off x="536006" y="5229714"/>
            <a:ext cx="5925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14:30 – 15:00           </a:t>
            </a:r>
            <a:r>
              <a:rPr lang="cs-CZ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Coffee</a:t>
            </a:r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</a:t>
            </a:r>
            <a:endParaRPr lang="cs-CZ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610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10" y="192642"/>
            <a:ext cx="1876567" cy="65069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66255" y="898082"/>
            <a:ext cx="1181238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95321" y="878803"/>
            <a:ext cx="7257011" cy="1122326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how does the flow cytometer know that it is the same cell passing the different laser?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33859" y="1768789"/>
            <a:ext cx="7343775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Laser delay time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33859" y="2273837"/>
            <a:ext cx="7343775" cy="3887787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stream is a constant flow with a constant velocity.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This allows to estimate the laser delay time: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How long does it take to reach the second, third and fourth laser from the first laser?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302127" y="6034222"/>
            <a:ext cx="98951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cs typeface="Arial" panose="020B0604020202020204" pitchFamily="34" charset="0"/>
              </a:rPr>
              <a:t>Based on the laser delay the software will combine the measured signals to one event (cell)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51ADA1B-9EE7-4C75-9212-F3B2B1F6E1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81" t="48428" b="11454"/>
          <a:stretch/>
        </p:blipFill>
        <p:spPr>
          <a:xfrm>
            <a:off x="2932734" y="4014376"/>
            <a:ext cx="5674101" cy="170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8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272251" y="367523"/>
            <a:ext cx="4706389" cy="471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dirty="0">
                <a:solidFill>
                  <a:srgbClr val="002060"/>
                </a:solidFill>
                <a:latin typeface="+mn-lt"/>
              </a:rPr>
              <a:t>Generation of light scatter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10" y="192642"/>
            <a:ext cx="1876567" cy="65069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66255" y="898082"/>
            <a:ext cx="1181238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14806" y="1287624"/>
            <a:ext cx="10363267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6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939" y="2007755"/>
            <a:ext cx="4762500" cy="3171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8339" y="2007755"/>
            <a:ext cx="44958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96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>
            <a:extLst>
              <a:ext uri="{FF2B5EF4-FFF2-40B4-BE49-F238E27FC236}">
                <a16:creationId xmlns:a16="http://schemas.microsoft.com/office/drawing/2014/main" id="{E68C0CB4-33A9-4DD4-9028-6C2334511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2" y="66832"/>
            <a:ext cx="1876567" cy="650698"/>
          </a:xfrm>
          <a:prstGeom prst="rect">
            <a:avLst/>
          </a:prstGeom>
        </p:spPr>
      </p:pic>
      <p:cxnSp>
        <p:nvCxnSpPr>
          <p:cNvPr id="8" name="Straight Connector 9">
            <a:extLst>
              <a:ext uri="{FF2B5EF4-FFF2-40B4-BE49-F238E27FC236}">
                <a16:creationId xmlns:a16="http://schemas.microsoft.com/office/drawing/2014/main" id="{592BF5E7-4027-4454-BA86-BFEDFBC6CFDD}"/>
              </a:ext>
            </a:extLst>
          </p:cNvPr>
          <p:cNvCxnSpPr/>
          <p:nvPr/>
        </p:nvCxnSpPr>
        <p:spPr>
          <a:xfrm>
            <a:off x="166252" y="694831"/>
            <a:ext cx="1181238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9FD826F2-5D10-43CE-810B-274ED26E2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6779" y="225582"/>
            <a:ext cx="5061858" cy="352874"/>
          </a:xfrm>
        </p:spPr>
        <p:txBody>
          <a:bodyPr>
            <a:noAutofit/>
          </a:bodyPr>
          <a:lstStyle/>
          <a:p>
            <a:pPr algn="r"/>
            <a:r>
              <a:rPr lang="cs-CZ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Optical System</a:t>
            </a:r>
            <a:endPara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842C96EA-DF3F-4912-B31A-5F53936B6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459" y="959946"/>
            <a:ext cx="10969101" cy="47971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Forward </a:t>
            </a:r>
            <a:r>
              <a:rPr lang="cs-CZ" sz="24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scatter</a:t>
            </a:r>
            <a:r>
              <a:rPr lang="cs-CZ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channel</a:t>
            </a:r>
            <a:endParaRPr lang="cs-CZ" sz="24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cs-CZ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relative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 size (FSC)</a:t>
            </a:r>
          </a:p>
          <a:p>
            <a:pPr marL="0" indent="0" algn="ctr">
              <a:buNone/>
            </a:pP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r>
              <a:rPr lang="cs-CZ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Forward </a:t>
            </a:r>
            <a:r>
              <a:rPr lang="cs-CZ" sz="24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scatter</a:t>
            </a:r>
            <a:r>
              <a:rPr lang="cs-CZ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detector</a:t>
            </a:r>
            <a:endParaRPr lang="cs-CZ" sz="24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56ADDECD-C6E9-4FD1-834E-697BCCDE6C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414" y="2108216"/>
            <a:ext cx="1740023" cy="1741924"/>
          </a:xfrm>
          <a:prstGeom prst="rect">
            <a:avLst/>
          </a:prstGeom>
        </p:spPr>
      </p:pic>
      <p:sp>
        <p:nvSpPr>
          <p:cNvPr id="13" name="TextBox 18">
            <a:extLst>
              <a:ext uri="{FF2B5EF4-FFF2-40B4-BE49-F238E27FC236}">
                <a16:creationId xmlns:a16="http://schemas.microsoft.com/office/drawing/2014/main" id="{05811581-B179-4994-A1DC-FBB7048BB759}"/>
              </a:ext>
            </a:extLst>
          </p:cNvPr>
          <p:cNvSpPr txBox="1"/>
          <p:nvPr/>
        </p:nvSpPr>
        <p:spPr>
          <a:xfrm>
            <a:off x="947782" y="1969717"/>
            <a:ext cx="2505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Coherent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light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 source (488 </a:t>
            </a:r>
            <a:r>
              <a:rPr lang="cs-CZ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nm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Šipka: dolů 3">
            <a:extLst>
              <a:ext uri="{FF2B5EF4-FFF2-40B4-BE49-F238E27FC236}">
                <a16:creationId xmlns:a16="http://schemas.microsoft.com/office/drawing/2014/main" id="{07515C08-C20B-4643-BD6B-2D8CF904174F}"/>
              </a:ext>
            </a:extLst>
          </p:cNvPr>
          <p:cNvSpPr/>
          <p:nvPr/>
        </p:nvSpPr>
        <p:spPr>
          <a:xfrm rot="17136768" flipH="1">
            <a:off x="3123996" y="2170534"/>
            <a:ext cx="180461" cy="446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Box 18">
            <a:extLst>
              <a:ext uri="{FF2B5EF4-FFF2-40B4-BE49-F238E27FC236}">
                <a16:creationId xmlns:a16="http://schemas.microsoft.com/office/drawing/2014/main" id="{E272E39A-ABE5-4129-B3A4-D7DEA505CD80}"/>
              </a:ext>
            </a:extLst>
          </p:cNvPr>
          <p:cNvSpPr txBox="1"/>
          <p:nvPr/>
        </p:nvSpPr>
        <p:spPr>
          <a:xfrm>
            <a:off x="5366862" y="2598929"/>
            <a:ext cx="66117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Forward </a:t>
            </a:r>
            <a:r>
              <a:rPr lang="cs-CZ" sz="1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scatter</a:t>
            </a:r>
            <a:r>
              <a:rPr lang="cs-CZ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channel</a:t>
            </a:r>
            <a:r>
              <a:rPr lang="cs-CZ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detect the amount of light scattered in the forward direction</a:t>
            </a:r>
          </a:p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(along the same axis that the laser light is traveling)</a:t>
            </a:r>
            <a:endParaRPr lang="en-GB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840E0E6B-6608-4ABF-B6BC-D1D52BFF26B7}"/>
              </a:ext>
            </a:extLst>
          </p:cNvPr>
          <p:cNvSpPr/>
          <p:nvPr/>
        </p:nvSpPr>
        <p:spPr>
          <a:xfrm>
            <a:off x="456459" y="4802913"/>
            <a:ext cx="915805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particle passes through the focus</a:t>
            </a:r>
          </a:p>
          <a:p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scattered light is detected by a photodetector</a:t>
            </a:r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an electrical pulse is generated </a:t>
            </a:r>
            <a:b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presented to the signal processing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electronics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BB4D10FC-B79D-45E4-A8DE-A74B8E018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1532" y="4302138"/>
            <a:ext cx="2709089" cy="2126029"/>
          </a:xfrm>
          <a:prstGeom prst="rect">
            <a:avLst/>
          </a:prstGeom>
        </p:spPr>
      </p:pic>
      <p:pic>
        <p:nvPicPr>
          <p:cNvPr id="19" name="obrázek 6" descr="https://expertcytometry.com/wp-content/uploads/2017/09/signal-output-generated-in-flow-cytometry.jpg">
            <a:extLst>
              <a:ext uri="{FF2B5EF4-FFF2-40B4-BE49-F238E27FC236}">
                <a16:creationId xmlns:a16="http://schemas.microsoft.com/office/drawing/2014/main" id="{F1E18753-7BE4-48B7-8DEC-0038E7AB6CDA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01302" y="4195605"/>
            <a:ext cx="2473338" cy="212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9005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>
            <a:extLst>
              <a:ext uri="{FF2B5EF4-FFF2-40B4-BE49-F238E27FC236}">
                <a16:creationId xmlns:a16="http://schemas.microsoft.com/office/drawing/2014/main" id="{E68C0CB4-33A9-4DD4-9028-6C2334511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2" y="66832"/>
            <a:ext cx="1876567" cy="650698"/>
          </a:xfrm>
          <a:prstGeom prst="rect">
            <a:avLst/>
          </a:prstGeom>
        </p:spPr>
      </p:pic>
      <p:cxnSp>
        <p:nvCxnSpPr>
          <p:cNvPr id="8" name="Straight Connector 9">
            <a:extLst>
              <a:ext uri="{FF2B5EF4-FFF2-40B4-BE49-F238E27FC236}">
                <a16:creationId xmlns:a16="http://schemas.microsoft.com/office/drawing/2014/main" id="{592BF5E7-4027-4454-BA86-BFEDFBC6CFDD}"/>
              </a:ext>
            </a:extLst>
          </p:cNvPr>
          <p:cNvCxnSpPr/>
          <p:nvPr/>
        </p:nvCxnSpPr>
        <p:spPr>
          <a:xfrm>
            <a:off x="166252" y="694831"/>
            <a:ext cx="1181238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9FD826F2-5D10-43CE-810B-274ED26E2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6779" y="225582"/>
            <a:ext cx="5061858" cy="352874"/>
          </a:xfrm>
        </p:spPr>
        <p:txBody>
          <a:bodyPr>
            <a:noAutofit/>
          </a:bodyPr>
          <a:lstStyle/>
          <a:p>
            <a:pPr algn="r"/>
            <a:r>
              <a:rPr lang="cs-CZ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Optical System</a:t>
            </a:r>
            <a:endPara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842C96EA-DF3F-4912-B31A-5F53936B6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459" y="959946"/>
            <a:ext cx="10969101" cy="47971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Forward </a:t>
            </a:r>
            <a:r>
              <a:rPr lang="cs-CZ" sz="24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scatter</a:t>
            </a:r>
            <a:r>
              <a:rPr lang="cs-CZ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detector</a:t>
            </a:r>
            <a:endParaRPr lang="cs-CZ" sz="24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obrázek 108" descr="Flow cytometry detector component">
            <a:extLst>
              <a:ext uri="{FF2B5EF4-FFF2-40B4-BE49-F238E27FC236}">
                <a16:creationId xmlns:a16="http://schemas.microsoft.com/office/drawing/2014/main" id="{1EA38033-35F8-4BFF-A1E7-07C844B95327}"/>
              </a:ext>
            </a:extLst>
          </p:cNvPr>
          <p:cNvPicPr/>
          <p:nvPr/>
        </p:nvPicPr>
        <p:blipFill rotWithShape="1">
          <a:blip r:embed="rId3" cstate="print"/>
          <a:srcRect l="4758" t="17706" r="1521" b="3674"/>
          <a:stretch/>
        </p:blipFill>
        <p:spPr bwMode="auto">
          <a:xfrm>
            <a:off x="742108" y="2137259"/>
            <a:ext cx="5285829" cy="361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56663770-F841-4EDD-AE83-A685608DFC99}"/>
              </a:ext>
            </a:extLst>
          </p:cNvPr>
          <p:cNvSpPr/>
          <p:nvPr/>
        </p:nvSpPr>
        <p:spPr>
          <a:xfrm>
            <a:off x="456459" y="1435322"/>
            <a:ext cx="61109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forward </a:t>
            </a:r>
            <a:r>
              <a:rPr lang="cs-CZ" sz="1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scatter</a:t>
            </a:r>
            <a:r>
              <a:rPr lang="cs-CZ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obscuration</a:t>
            </a:r>
            <a:r>
              <a:rPr lang="cs-CZ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bar interacts with laser </a:t>
            </a:r>
            <a:r>
              <a:rPr lang="cs-CZ" sz="1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light</a:t>
            </a:r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EE0BECC4-7216-4C12-93F4-8598E7C3147B}"/>
              </a:ext>
            </a:extLst>
          </p:cNvPr>
          <p:cNvSpPr/>
          <p:nvPr/>
        </p:nvSpPr>
        <p:spPr>
          <a:xfrm>
            <a:off x="6242368" y="3098298"/>
            <a:ext cx="525466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Many </a:t>
            </a:r>
            <a:r>
              <a:rPr lang="cs-CZ" sz="14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cytometers</a:t>
            </a:r>
            <a:r>
              <a:rPr lang="cs-CZ" sz="1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use optical </a:t>
            </a:r>
            <a:r>
              <a:rPr lang="cs-CZ" sz="14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fibers</a:t>
            </a:r>
            <a:r>
              <a:rPr lang="cs-CZ" sz="1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direct collected </a:t>
            </a:r>
            <a:r>
              <a:rPr lang="cs-CZ" sz="14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light</a:t>
            </a:r>
            <a:r>
              <a:rPr lang="cs-CZ" sz="1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the fluorescence and </a:t>
            </a:r>
            <a:r>
              <a:rPr lang="cs-CZ" sz="14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side</a:t>
            </a:r>
            <a:r>
              <a:rPr lang="cs-CZ" sz="1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14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scatter</a:t>
            </a:r>
            <a:r>
              <a:rPr lang="cs-CZ" sz="1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14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detection</a:t>
            </a:r>
            <a:r>
              <a:rPr lang="cs-CZ" sz="1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system. In these </a:t>
            </a:r>
            <a:r>
              <a:rPr lang="cs-CZ" sz="14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types</a:t>
            </a:r>
            <a:r>
              <a:rPr lang="cs-CZ" sz="1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systems, the output of the </a:t>
            </a:r>
            <a:r>
              <a:rPr lang="cs-CZ" sz="14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collection</a:t>
            </a:r>
            <a:r>
              <a:rPr lang="cs-CZ" sz="1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14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lens</a:t>
            </a:r>
            <a:r>
              <a:rPr lang="cs-CZ" sz="1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 </a:t>
            </a:r>
            <a:r>
              <a:rPr lang="cs-CZ" sz="14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focused</a:t>
            </a:r>
            <a:r>
              <a:rPr lang="cs-CZ" sz="1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on the </a:t>
            </a:r>
            <a:r>
              <a:rPr lang="cs-CZ" sz="14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ends</a:t>
            </a:r>
            <a:r>
              <a:rPr lang="cs-CZ" sz="1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cs-CZ" sz="14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fibers</a:t>
            </a:r>
            <a:r>
              <a:rPr lang="cs-CZ" sz="1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which are </a:t>
            </a:r>
            <a:r>
              <a:rPr lang="cs-CZ" sz="14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routed</a:t>
            </a:r>
            <a:r>
              <a:rPr lang="cs-CZ" sz="1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the </a:t>
            </a:r>
            <a:r>
              <a:rPr lang="cs-CZ" sz="14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detection</a:t>
            </a:r>
            <a:r>
              <a:rPr lang="cs-CZ" sz="1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14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path</a:t>
            </a:r>
            <a:r>
              <a:rPr lang="cs-CZ" sz="1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This </a:t>
            </a:r>
            <a:r>
              <a:rPr lang="cs-CZ" sz="14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can</a:t>
            </a:r>
            <a:r>
              <a:rPr lang="cs-CZ" sz="1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14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</a:t>
            </a:r>
            <a:r>
              <a:rPr lang="cs-CZ" sz="1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very </a:t>
            </a:r>
            <a:r>
              <a:rPr lang="cs-CZ" sz="14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advantageous</a:t>
            </a:r>
            <a:r>
              <a:rPr lang="cs-CZ" sz="1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</a:t>
            </a:r>
            <a:r>
              <a:rPr lang="cs-CZ" sz="14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overall</a:t>
            </a:r>
            <a:r>
              <a:rPr lang="cs-CZ" sz="1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cytometer design.</a:t>
            </a:r>
          </a:p>
        </p:txBody>
      </p:sp>
    </p:spTree>
    <p:extLst>
      <p:ext uri="{BB962C8B-B14F-4D97-AF65-F5344CB8AC3E}">
        <p14:creationId xmlns:p14="http://schemas.microsoft.com/office/powerpoint/2010/main" val="65627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>
            <a:extLst>
              <a:ext uri="{FF2B5EF4-FFF2-40B4-BE49-F238E27FC236}">
                <a16:creationId xmlns:a16="http://schemas.microsoft.com/office/drawing/2014/main" id="{E68C0CB4-33A9-4DD4-9028-6C2334511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2" y="66832"/>
            <a:ext cx="1876567" cy="650698"/>
          </a:xfrm>
          <a:prstGeom prst="rect">
            <a:avLst/>
          </a:prstGeom>
        </p:spPr>
      </p:pic>
      <p:cxnSp>
        <p:nvCxnSpPr>
          <p:cNvPr id="8" name="Straight Connector 9">
            <a:extLst>
              <a:ext uri="{FF2B5EF4-FFF2-40B4-BE49-F238E27FC236}">
                <a16:creationId xmlns:a16="http://schemas.microsoft.com/office/drawing/2014/main" id="{592BF5E7-4027-4454-BA86-BFEDFBC6CFDD}"/>
              </a:ext>
            </a:extLst>
          </p:cNvPr>
          <p:cNvCxnSpPr/>
          <p:nvPr/>
        </p:nvCxnSpPr>
        <p:spPr>
          <a:xfrm>
            <a:off x="166252" y="694831"/>
            <a:ext cx="1181238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9FD826F2-5D10-43CE-810B-274ED26E2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6779" y="225582"/>
            <a:ext cx="5061858" cy="352874"/>
          </a:xfrm>
        </p:spPr>
        <p:txBody>
          <a:bodyPr>
            <a:noAutofit/>
          </a:bodyPr>
          <a:lstStyle/>
          <a:p>
            <a:pPr algn="r"/>
            <a:r>
              <a:rPr lang="cs-CZ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Optical System</a:t>
            </a:r>
            <a:endPara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842C96EA-DF3F-4912-B31A-5F53936B6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358" y="928980"/>
            <a:ext cx="10969101" cy="55428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Intensity of forward </a:t>
            </a:r>
            <a:r>
              <a:rPr lang="cs-CZ" sz="24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scatter</a:t>
            </a:r>
            <a:r>
              <a:rPr lang="cs-CZ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is most </a:t>
            </a:r>
            <a:r>
              <a:rPr lang="cs-CZ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influenced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 by size of </a:t>
            </a:r>
            <a:r>
              <a:rPr lang="cs-CZ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4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b="1" dirty="0"/>
          </a:p>
          <a:p>
            <a:endParaRPr lang="cs-CZ" sz="2000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1F3D423-2EA3-4F9A-943F-33535D0F2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268" y="1759063"/>
            <a:ext cx="7503753" cy="396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3038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>
            <a:extLst>
              <a:ext uri="{FF2B5EF4-FFF2-40B4-BE49-F238E27FC236}">
                <a16:creationId xmlns:a16="http://schemas.microsoft.com/office/drawing/2014/main" id="{E68C0CB4-33A9-4DD4-9028-6C2334511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2" y="66832"/>
            <a:ext cx="1876567" cy="650698"/>
          </a:xfrm>
          <a:prstGeom prst="rect">
            <a:avLst/>
          </a:prstGeom>
        </p:spPr>
      </p:pic>
      <p:cxnSp>
        <p:nvCxnSpPr>
          <p:cNvPr id="8" name="Straight Connector 9">
            <a:extLst>
              <a:ext uri="{FF2B5EF4-FFF2-40B4-BE49-F238E27FC236}">
                <a16:creationId xmlns:a16="http://schemas.microsoft.com/office/drawing/2014/main" id="{592BF5E7-4027-4454-BA86-BFEDFBC6CFDD}"/>
              </a:ext>
            </a:extLst>
          </p:cNvPr>
          <p:cNvCxnSpPr/>
          <p:nvPr/>
        </p:nvCxnSpPr>
        <p:spPr>
          <a:xfrm>
            <a:off x="166252" y="694831"/>
            <a:ext cx="1181238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9FD826F2-5D10-43CE-810B-274ED26E2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6779" y="225582"/>
            <a:ext cx="5061858" cy="352874"/>
          </a:xfrm>
        </p:spPr>
        <p:txBody>
          <a:bodyPr>
            <a:noAutofit/>
          </a:bodyPr>
          <a:lstStyle/>
          <a:p>
            <a:pPr algn="r"/>
            <a:r>
              <a:rPr lang="cs-CZ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Optical System</a:t>
            </a:r>
            <a:endPara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842C96EA-DF3F-4912-B31A-5F53936B6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459" y="959946"/>
            <a:ext cx="10969101" cy="47971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Forward </a:t>
            </a:r>
            <a:r>
              <a:rPr lang="cs-CZ" sz="24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scatter</a:t>
            </a:r>
            <a:r>
              <a:rPr lang="cs-CZ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channel</a:t>
            </a:r>
            <a:endParaRPr lang="cs-CZ" sz="24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cs-CZ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relative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 size (FSC)</a:t>
            </a:r>
          </a:p>
          <a:p>
            <a:pPr marL="0" indent="0" algn="ctr">
              <a:buNone/>
            </a:pP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r>
              <a:rPr lang="cs-CZ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Forward </a:t>
            </a:r>
            <a:r>
              <a:rPr lang="cs-CZ" sz="24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scatter</a:t>
            </a:r>
            <a:r>
              <a:rPr lang="cs-CZ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detector</a:t>
            </a:r>
            <a:endParaRPr lang="cs-CZ" sz="24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56ADDECD-C6E9-4FD1-834E-697BCCDE6C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414" y="2108216"/>
            <a:ext cx="1740023" cy="1741924"/>
          </a:xfrm>
          <a:prstGeom prst="rect">
            <a:avLst/>
          </a:prstGeom>
        </p:spPr>
      </p:pic>
      <p:sp>
        <p:nvSpPr>
          <p:cNvPr id="13" name="TextBox 18">
            <a:extLst>
              <a:ext uri="{FF2B5EF4-FFF2-40B4-BE49-F238E27FC236}">
                <a16:creationId xmlns:a16="http://schemas.microsoft.com/office/drawing/2014/main" id="{05811581-B179-4994-A1DC-FBB7048BB759}"/>
              </a:ext>
            </a:extLst>
          </p:cNvPr>
          <p:cNvSpPr txBox="1"/>
          <p:nvPr/>
        </p:nvSpPr>
        <p:spPr>
          <a:xfrm>
            <a:off x="947782" y="1969717"/>
            <a:ext cx="2505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Coherent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light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 source (488 </a:t>
            </a:r>
            <a:r>
              <a:rPr lang="cs-CZ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nm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Šipka: dolů 3">
            <a:extLst>
              <a:ext uri="{FF2B5EF4-FFF2-40B4-BE49-F238E27FC236}">
                <a16:creationId xmlns:a16="http://schemas.microsoft.com/office/drawing/2014/main" id="{07515C08-C20B-4643-BD6B-2D8CF904174F}"/>
              </a:ext>
            </a:extLst>
          </p:cNvPr>
          <p:cNvSpPr/>
          <p:nvPr/>
        </p:nvSpPr>
        <p:spPr>
          <a:xfrm rot="17136768" flipH="1">
            <a:off x="3123996" y="2170534"/>
            <a:ext cx="180461" cy="446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Box 18">
            <a:extLst>
              <a:ext uri="{FF2B5EF4-FFF2-40B4-BE49-F238E27FC236}">
                <a16:creationId xmlns:a16="http://schemas.microsoft.com/office/drawing/2014/main" id="{E272E39A-ABE5-4129-B3A4-D7DEA505CD80}"/>
              </a:ext>
            </a:extLst>
          </p:cNvPr>
          <p:cNvSpPr txBox="1"/>
          <p:nvPr/>
        </p:nvSpPr>
        <p:spPr>
          <a:xfrm>
            <a:off x="5366862" y="2598929"/>
            <a:ext cx="66117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Forward </a:t>
            </a:r>
            <a:r>
              <a:rPr lang="cs-CZ" sz="1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scatter</a:t>
            </a:r>
            <a:r>
              <a:rPr lang="cs-CZ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channel</a:t>
            </a:r>
            <a:r>
              <a:rPr lang="cs-CZ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detect the amount of light scattered in the forward direction</a:t>
            </a:r>
          </a:p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(along the same axis that the laser light is traveling)</a:t>
            </a:r>
            <a:endParaRPr lang="en-GB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840E0E6B-6608-4ABF-B6BC-D1D52BFF26B7}"/>
              </a:ext>
            </a:extLst>
          </p:cNvPr>
          <p:cNvSpPr/>
          <p:nvPr/>
        </p:nvSpPr>
        <p:spPr>
          <a:xfrm>
            <a:off x="456459" y="4802913"/>
            <a:ext cx="915805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particle passes through the focus</a:t>
            </a:r>
          </a:p>
          <a:p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scattered light is detected by a photodetector</a:t>
            </a:r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an electrical pulse is generated </a:t>
            </a:r>
            <a:b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presented to the signal processing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electronics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BB4D10FC-B79D-45E4-A8DE-A74B8E018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1532" y="4302138"/>
            <a:ext cx="2709089" cy="2126029"/>
          </a:xfrm>
          <a:prstGeom prst="rect">
            <a:avLst/>
          </a:prstGeom>
        </p:spPr>
      </p:pic>
      <p:pic>
        <p:nvPicPr>
          <p:cNvPr id="19" name="obrázek 6" descr="https://expertcytometry.com/wp-content/uploads/2017/09/signal-output-generated-in-flow-cytometry.jpg">
            <a:extLst>
              <a:ext uri="{FF2B5EF4-FFF2-40B4-BE49-F238E27FC236}">
                <a16:creationId xmlns:a16="http://schemas.microsoft.com/office/drawing/2014/main" id="{F1E18753-7BE4-48B7-8DEC-0038E7AB6CDA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01302" y="4195605"/>
            <a:ext cx="2473338" cy="212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08513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>
            <a:extLst>
              <a:ext uri="{FF2B5EF4-FFF2-40B4-BE49-F238E27FC236}">
                <a16:creationId xmlns:a16="http://schemas.microsoft.com/office/drawing/2014/main" id="{E68C0CB4-33A9-4DD4-9028-6C2334511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2" y="66832"/>
            <a:ext cx="1876567" cy="650698"/>
          </a:xfrm>
          <a:prstGeom prst="rect">
            <a:avLst/>
          </a:prstGeom>
        </p:spPr>
      </p:pic>
      <p:cxnSp>
        <p:nvCxnSpPr>
          <p:cNvPr id="8" name="Straight Connector 9">
            <a:extLst>
              <a:ext uri="{FF2B5EF4-FFF2-40B4-BE49-F238E27FC236}">
                <a16:creationId xmlns:a16="http://schemas.microsoft.com/office/drawing/2014/main" id="{592BF5E7-4027-4454-BA86-BFEDFBC6CFDD}"/>
              </a:ext>
            </a:extLst>
          </p:cNvPr>
          <p:cNvCxnSpPr/>
          <p:nvPr/>
        </p:nvCxnSpPr>
        <p:spPr>
          <a:xfrm>
            <a:off x="166252" y="694831"/>
            <a:ext cx="1181238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9FD826F2-5D10-43CE-810B-274ED26E2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6779" y="225582"/>
            <a:ext cx="5061858" cy="352874"/>
          </a:xfrm>
        </p:spPr>
        <p:txBody>
          <a:bodyPr>
            <a:noAutofit/>
          </a:bodyPr>
          <a:lstStyle/>
          <a:p>
            <a:pPr algn="r"/>
            <a:r>
              <a:rPr lang="cs-CZ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Optical System</a:t>
            </a:r>
            <a:endPara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842C96EA-DF3F-4912-B31A-5F53936B6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459" y="959946"/>
            <a:ext cx="10969101" cy="47971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</a:t>
            </a:r>
            <a:r>
              <a:rPr lang="cs-CZ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scatter</a:t>
            </a:r>
            <a:r>
              <a:rPr lang="cs-CZ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channel</a:t>
            </a:r>
            <a:r>
              <a:rPr lang="cs-CZ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(SSC):</a:t>
            </a:r>
          </a:p>
          <a:p>
            <a:pPr marL="0" indent="0" algn="ctr">
              <a:buNone/>
            </a:pP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A780012-6C51-491D-A6D2-C5C1B22A0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308" y="1567522"/>
            <a:ext cx="6011401" cy="3229534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2E3C65EB-4186-4756-B3B5-11B021BB8B12}"/>
              </a:ext>
            </a:extLst>
          </p:cNvPr>
          <p:cNvSpPr/>
          <p:nvPr/>
        </p:nvSpPr>
        <p:spPr>
          <a:xfrm>
            <a:off x="507742" y="4918264"/>
            <a:ext cx="96128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detect the amount of light scattered to the side</a:t>
            </a: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(90° to the axis that the laser light is traveling)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ntensity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of SSC is most influenced by the shape and optical homogeneity of cells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0361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>
            <a:extLst>
              <a:ext uri="{FF2B5EF4-FFF2-40B4-BE49-F238E27FC236}">
                <a16:creationId xmlns:a16="http://schemas.microsoft.com/office/drawing/2014/main" id="{E68C0CB4-33A9-4DD4-9028-6C2334511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2" y="66832"/>
            <a:ext cx="1876567" cy="650698"/>
          </a:xfrm>
          <a:prstGeom prst="rect">
            <a:avLst/>
          </a:prstGeom>
        </p:spPr>
      </p:pic>
      <p:cxnSp>
        <p:nvCxnSpPr>
          <p:cNvPr id="8" name="Straight Connector 9">
            <a:extLst>
              <a:ext uri="{FF2B5EF4-FFF2-40B4-BE49-F238E27FC236}">
                <a16:creationId xmlns:a16="http://schemas.microsoft.com/office/drawing/2014/main" id="{592BF5E7-4027-4454-BA86-BFEDFBC6CFDD}"/>
              </a:ext>
            </a:extLst>
          </p:cNvPr>
          <p:cNvCxnSpPr/>
          <p:nvPr/>
        </p:nvCxnSpPr>
        <p:spPr>
          <a:xfrm>
            <a:off x="166252" y="694831"/>
            <a:ext cx="1181238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9FD826F2-5D10-43CE-810B-274ED26E2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6779" y="225582"/>
            <a:ext cx="5061858" cy="352874"/>
          </a:xfrm>
        </p:spPr>
        <p:txBody>
          <a:bodyPr>
            <a:noAutofit/>
          </a:bodyPr>
          <a:lstStyle/>
          <a:p>
            <a:pPr algn="r"/>
            <a:r>
              <a:rPr lang="cs-CZ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Optical System</a:t>
            </a:r>
            <a:endPara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842C96EA-DF3F-4912-B31A-5F53936B6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459" y="959946"/>
            <a:ext cx="10969101" cy="47971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4AF32BD-91AD-40DE-8DA6-DBDBB513F79C}"/>
              </a:ext>
            </a:extLst>
          </p:cNvPr>
          <p:cNvSpPr txBox="1">
            <a:spLocks/>
          </p:cNvSpPr>
          <p:nvPr/>
        </p:nvSpPr>
        <p:spPr>
          <a:xfrm>
            <a:off x="2838997" y="954836"/>
            <a:ext cx="6204024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>
                <a:solidFill>
                  <a:srgbClr val="002060"/>
                </a:solidFill>
                <a:latin typeface="+mn-lt"/>
              </a:rPr>
              <a:t>Using a fluorescence in Flow Cytometry</a:t>
            </a:r>
            <a:endParaRPr lang="de-CH" sz="28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4BC7115-5602-4627-B206-60D81F525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30" y="1549321"/>
            <a:ext cx="4227482" cy="2232566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B10975FE-B9A5-4583-A21C-23C4657D5366}"/>
              </a:ext>
            </a:extLst>
          </p:cNvPr>
          <p:cNvSpPr/>
          <p:nvPr/>
        </p:nvSpPr>
        <p:spPr>
          <a:xfrm>
            <a:off x="3660560" y="259725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cells</a:t>
            </a:r>
          </a:p>
          <a:p>
            <a:r>
              <a:rPr lang="cs-CZ" sz="12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transfected with </a:t>
            </a:r>
            <a:r>
              <a:rPr lang="cs-CZ" sz="1200" b="1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fluorescent</a:t>
            </a:r>
            <a:r>
              <a:rPr lang="cs-CZ" sz="12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proteins</a:t>
            </a: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41510B2F-36F2-42FB-8312-C1FFDDDC744D}"/>
              </a:ext>
            </a:extLst>
          </p:cNvPr>
          <p:cNvSpPr/>
          <p:nvPr/>
        </p:nvSpPr>
        <p:spPr>
          <a:xfrm>
            <a:off x="7508556" y="1481004"/>
            <a:ext cx="29113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b="1" u="sng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is Fluorescence </a:t>
            </a:r>
            <a:r>
              <a:rPr lang="cs-CZ" sz="1600" b="1" u="sng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light</a:t>
            </a:r>
            <a:r>
              <a:rPr lang="cs-CZ" sz="1600" b="1" u="sng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cs-CZ" sz="16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442EBB5B-8A27-4AAE-8740-AF8F9621A9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8560" y="1902978"/>
            <a:ext cx="5141091" cy="1923763"/>
          </a:xfrm>
          <a:prstGeom prst="rect">
            <a:avLst/>
          </a:prstGeom>
        </p:spPr>
      </p:pic>
      <p:sp>
        <p:nvSpPr>
          <p:cNvPr id="16" name="Obdélník 15">
            <a:extLst>
              <a:ext uri="{FF2B5EF4-FFF2-40B4-BE49-F238E27FC236}">
                <a16:creationId xmlns:a16="http://schemas.microsoft.com/office/drawing/2014/main" id="{C955BB74-6A67-42CF-B153-52EAF43B39FB}"/>
              </a:ext>
            </a:extLst>
          </p:cNvPr>
          <p:cNvSpPr/>
          <p:nvPr/>
        </p:nvSpPr>
        <p:spPr>
          <a:xfrm>
            <a:off x="687294" y="4284335"/>
            <a:ext cx="890058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The fluorochrome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absobs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energy from the laser and releases the absorbed energy by:</a:t>
            </a:r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R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Vibration and heat dissipation</a:t>
            </a:r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b) Emission of photons of a longer wavelength =====&gt; FLUORESCENCE</a:t>
            </a:r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Stokes shift: energy difference between the wavelength of absorption and emission</a:t>
            </a:r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959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>
            <a:extLst>
              <a:ext uri="{FF2B5EF4-FFF2-40B4-BE49-F238E27FC236}">
                <a16:creationId xmlns:a16="http://schemas.microsoft.com/office/drawing/2014/main" id="{E68C0CB4-33A9-4DD4-9028-6C2334511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2" y="66832"/>
            <a:ext cx="1876567" cy="650698"/>
          </a:xfrm>
          <a:prstGeom prst="rect">
            <a:avLst/>
          </a:prstGeom>
        </p:spPr>
      </p:pic>
      <p:cxnSp>
        <p:nvCxnSpPr>
          <p:cNvPr id="8" name="Straight Connector 9">
            <a:extLst>
              <a:ext uri="{FF2B5EF4-FFF2-40B4-BE49-F238E27FC236}">
                <a16:creationId xmlns:a16="http://schemas.microsoft.com/office/drawing/2014/main" id="{592BF5E7-4027-4454-BA86-BFEDFBC6CFDD}"/>
              </a:ext>
            </a:extLst>
          </p:cNvPr>
          <p:cNvCxnSpPr/>
          <p:nvPr/>
        </p:nvCxnSpPr>
        <p:spPr>
          <a:xfrm>
            <a:off x="166252" y="694831"/>
            <a:ext cx="1181238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9FD826F2-5D10-43CE-810B-274ED26E2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6779" y="225582"/>
            <a:ext cx="5061858" cy="352874"/>
          </a:xfrm>
        </p:spPr>
        <p:txBody>
          <a:bodyPr>
            <a:noAutofit/>
          </a:bodyPr>
          <a:lstStyle/>
          <a:p>
            <a:pPr algn="r"/>
            <a:r>
              <a:rPr lang="cs-CZ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Optical System</a:t>
            </a:r>
            <a:endPara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842C96EA-DF3F-4912-B31A-5F53936B6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459" y="959946"/>
            <a:ext cx="10969101" cy="47971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4AF32BD-91AD-40DE-8DA6-DBDBB513F79C}"/>
              </a:ext>
            </a:extLst>
          </p:cNvPr>
          <p:cNvSpPr txBox="1">
            <a:spLocks/>
          </p:cNvSpPr>
          <p:nvPr/>
        </p:nvSpPr>
        <p:spPr>
          <a:xfrm>
            <a:off x="606639" y="961104"/>
            <a:ext cx="6204024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Fluorescence </a:t>
            </a:r>
            <a:r>
              <a:rPr lang="cs-CZ" sz="24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detection</a:t>
            </a:r>
            <a:r>
              <a:rPr lang="cs-CZ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de-CH" sz="24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1D43F4B4-09D8-4A7F-8A4F-F2112950A664}"/>
              </a:ext>
            </a:extLst>
          </p:cNvPr>
          <p:cNvSpPr/>
          <p:nvPr/>
        </p:nvSpPr>
        <p:spPr>
          <a:xfrm>
            <a:off x="606639" y="1553666"/>
            <a:ext cx="11371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Fluorescence emitted by each fluorochrome is usually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detected in a unique fluorescence channel.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99B1491-BF1A-4890-8D82-79A645422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874" y="2188112"/>
            <a:ext cx="4338385" cy="3323157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66BF7899-9173-4E8F-9D33-2ED228E857BD}"/>
              </a:ext>
            </a:extLst>
          </p:cNvPr>
          <p:cNvSpPr/>
          <p:nvPr/>
        </p:nvSpPr>
        <p:spPr>
          <a:xfrm>
            <a:off x="606639" y="5837511"/>
            <a:ext cx="93888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Specificity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controlled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wavelength selectivity of optical filters and mirrors.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1B84CE0A-3F92-4BA0-8301-56DAFADEB1AF}"/>
              </a:ext>
            </a:extLst>
          </p:cNvPr>
          <p:cNvSpPr/>
          <p:nvPr/>
        </p:nvSpPr>
        <p:spPr>
          <a:xfrm>
            <a:off x="5331294" y="2242228"/>
            <a:ext cx="26269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Fluorescence </a:t>
            </a:r>
            <a:r>
              <a:rPr lang="cs-CZ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detector</a:t>
            </a:r>
            <a:endParaRPr lang="cs-C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(PMT3, PMT4 </a:t>
            </a:r>
            <a:r>
              <a:rPr lang="cs-CZ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10FACB73-5365-42AF-90FE-EED1B8519B2D}"/>
              </a:ext>
            </a:extLst>
          </p:cNvPr>
          <p:cNvSpPr/>
          <p:nvPr/>
        </p:nvSpPr>
        <p:spPr>
          <a:xfrm>
            <a:off x="6357319" y="3104374"/>
            <a:ext cx="32018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SSC </a:t>
            </a:r>
            <a:r>
              <a:rPr lang="cs-CZ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detector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multiplier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 tube (PMT)</a:t>
            </a: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A24DB9EA-9E97-4093-8690-AB3A14B32154}"/>
              </a:ext>
            </a:extLst>
          </p:cNvPr>
          <p:cNvSpPr/>
          <p:nvPr/>
        </p:nvSpPr>
        <p:spPr>
          <a:xfrm>
            <a:off x="7637755" y="3984655"/>
            <a:ext cx="31131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FCS </a:t>
            </a:r>
            <a:r>
              <a:rPr lang="cs-CZ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detector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diode</a:t>
            </a:r>
            <a:endParaRPr lang="cs-C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levels are high)</a:t>
            </a:r>
          </a:p>
        </p:txBody>
      </p:sp>
    </p:spTree>
    <p:extLst>
      <p:ext uri="{BB962C8B-B14F-4D97-AF65-F5344CB8AC3E}">
        <p14:creationId xmlns:p14="http://schemas.microsoft.com/office/powerpoint/2010/main" val="14909876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BAA7CB0-8777-419C-9FEC-D42F9056C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0432" y="1071212"/>
            <a:ext cx="6204024" cy="503237"/>
          </a:xfrm>
        </p:spPr>
        <p:txBody>
          <a:bodyPr>
            <a:normAutofit/>
          </a:bodyPr>
          <a:lstStyle/>
          <a:p>
            <a:r>
              <a:rPr lang="de-CH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Fluorescence to Computer Display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FBD8CD5-9E50-4820-945F-CE0F9F2F761E}"/>
              </a:ext>
            </a:extLst>
          </p:cNvPr>
          <p:cNvSpPr/>
          <p:nvPr/>
        </p:nvSpPr>
        <p:spPr>
          <a:xfrm>
            <a:off x="660400" y="1821963"/>
            <a:ext cx="109728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Each cell generates a quanta of fluorescence.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Individual cell fluorescence quanta is picked up by the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various detectors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PMT ' s (photomultiplier tubes).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PMT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'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 convert light into electrical signals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pulses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These electrical signals are amplified and digitized using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Analog to Digital Converters (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ADC's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Each event is designated a channel number (based on the fluorescence intensity as originally detected by the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PMT's) on a 1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Parameter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Histogram or 2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Parameter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Histogram.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All events are individually correlated for all the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parameters collected.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Flow </a:t>
            </a:r>
            <a:r>
              <a:rPr lang="de-CH" b="1" dirty="0" err="1">
                <a:latin typeface="Arial" panose="020B0604020202020204" pitchFamily="34" charset="0"/>
                <a:cs typeface="Arial" panose="020B0604020202020204" pitchFamily="34" charset="0"/>
              </a:rPr>
              <a:t>cytometric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 data is stored in </a:t>
            </a:r>
            <a:r>
              <a:rPr lang="de-CH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FCS </a:t>
            </a:r>
            <a:r>
              <a:rPr lang="de-CH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b="1" dirty="0" err="1">
                <a:latin typeface="Arial" panose="020B0604020202020204" pitchFamily="34" charset="0"/>
                <a:cs typeface="Arial" panose="020B0604020202020204" pitchFamily="34" charset="0"/>
              </a:rPr>
              <a:t>developed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="1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 the Society for Analytical </a:t>
            </a:r>
            <a:r>
              <a:rPr lang="de-CH" b="1" dirty="0" err="1">
                <a:latin typeface="Arial" panose="020B0604020202020204" pitchFamily="34" charset="0"/>
                <a:cs typeface="Arial" panose="020B0604020202020204" pitchFamily="34" charset="0"/>
              </a:rPr>
              <a:t>Cytology</a:t>
            </a:r>
            <a:r>
              <a:rPr lang="de-CH" sz="2000" b="1" dirty="0"/>
              <a:t>.</a:t>
            </a:r>
          </a:p>
          <a:p>
            <a:endParaRPr lang="cs-CZ" sz="2000" b="1" dirty="0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7D715835-0B4F-46AF-AB53-A2D68647B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2" y="66832"/>
            <a:ext cx="1876567" cy="650698"/>
          </a:xfrm>
          <a:prstGeom prst="rect">
            <a:avLst/>
          </a:prstGeom>
        </p:spPr>
      </p:pic>
      <p:cxnSp>
        <p:nvCxnSpPr>
          <p:cNvPr id="9" name="Straight Connector 9">
            <a:extLst>
              <a:ext uri="{FF2B5EF4-FFF2-40B4-BE49-F238E27FC236}">
                <a16:creationId xmlns:a16="http://schemas.microsoft.com/office/drawing/2014/main" id="{204B46C5-3619-4655-A936-0E03EC6881B2}"/>
              </a:ext>
            </a:extLst>
          </p:cNvPr>
          <p:cNvCxnSpPr/>
          <p:nvPr/>
        </p:nvCxnSpPr>
        <p:spPr>
          <a:xfrm>
            <a:off x="166252" y="694831"/>
            <a:ext cx="1181238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61389D7B-E9BD-4DA1-886D-2D30C324E35A}"/>
              </a:ext>
            </a:extLst>
          </p:cNvPr>
          <p:cNvSpPr txBox="1">
            <a:spLocks/>
          </p:cNvSpPr>
          <p:nvPr/>
        </p:nvSpPr>
        <p:spPr>
          <a:xfrm>
            <a:off x="6916779" y="225582"/>
            <a:ext cx="5061858" cy="3528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Analysis</a:t>
            </a:r>
            <a:endPara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782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A8B8AE25-AE14-44D3-8037-D3360A9A2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2" y="66832"/>
            <a:ext cx="1876567" cy="650698"/>
          </a:xfrm>
          <a:prstGeom prst="rect">
            <a:avLst/>
          </a:prstGeom>
        </p:spPr>
      </p:pic>
      <p:cxnSp>
        <p:nvCxnSpPr>
          <p:cNvPr id="5" name="Straight Connector 9">
            <a:extLst>
              <a:ext uri="{FF2B5EF4-FFF2-40B4-BE49-F238E27FC236}">
                <a16:creationId xmlns:a16="http://schemas.microsoft.com/office/drawing/2014/main" id="{101D289D-9C32-424B-BA16-A783EB64C61B}"/>
              </a:ext>
            </a:extLst>
          </p:cNvPr>
          <p:cNvCxnSpPr/>
          <p:nvPr/>
        </p:nvCxnSpPr>
        <p:spPr>
          <a:xfrm>
            <a:off x="141735" y="717530"/>
            <a:ext cx="1181238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9D510613-EAC5-48EA-AFF7-125152F6F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508" y="1132383"/>
            <a:ext cx="8743126" cy="471690"/>
          </a:xfrm>
        </p:spPr>
        <p:txBody>
          <a:bodyPr>
            <a:normAutofit fontScale="90000"/>
          </a:bodyPr>
          <a:lstStyle/>
          <a:p>
            <a:pPr algn="r"/>
            <a:r>
              <a:rPr lang="cs-CZ" sz="3200" b="1" dirty="0">
                <a:solidFill>
                  <a:srgbClr val="002060"/>
                </a:solidFill>
                <a:latin typeface="+mn-lt"/>
              </a:rPr>
              <a:t>Biochemical Pharmacology: </a:t>
            </a:r>
            <a:r>
              <a:rPr lang="en-US" sz="3200" b="1" dirty="0">
                <a:solidFill>
                  <a:srgbClr val="002060"/>
                </a:solidFill>
                <a:latin typeface="+mn-lt"/>
              </a:rPr>
              <a:t>Flow Cytometry Laboratory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8AB2779D-41AF-4B46-BB95-8395CFBBA526}"/>
              </a:ext>
            </a:extLst>
          </p:cNvPr>
          <p:cNvSpPr txBox="1"/>
          <p:nvPr/>
        </p:nvSpPr>
        <p:spPr>
          <a:xfrm>
            <a:off x="530455" y="1964576"/>
            <a:ext cx="1103494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endParaRPr lang="cs-CZ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Flow Cytometry Laboratory provides the art of instrumentation and resources for fluorescent analysis of cells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at the single cell level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(BD LSR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Fortessa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), including high-speed fluorescence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activated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cell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sorting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(BD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FACSAria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IIu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goal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is to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expertise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in flow cytometry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areas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experimental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design, instrument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, data analysis and cell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sorting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cs-CZ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cs-CZ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233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BAA7CB0-8777-419C-9FEC-D42F9056C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383" y="929449"/>
            <a:ext cx="2213838" cy="503237"/>
          </a:xfrm>
        </p:spPr>
        <p:txBody>
          <a:bodyPr>
            <a:noAutofit/>
          </a:bodyPr>
          <a:lstStyle/>
          <a:p>
            <a:pPr algn="ctr"/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cs-CZ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Electronics</a:t>
            </a:r>
            <a:endParaRPr lang="de-CH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F2437389-F8C6-4590-A11B-57C166BE53FE}"/>
              </a:ext>
            </a:extLst>
          </p:cNvPr>
          <p:cNvSpPr/>
          <p:nvPr/>
        </p:nvSpPr>
        <p:spPr>
          <a:xfrm>
            <a:off x="1451814" y="1422018"/>
            <a:ext cx="88556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Photomultiplier Tube (PMT) →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PMTs convert light into electrical signals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2E5FA06-3899-410F-AB42-ED1633EDDE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35" t="19130" r="41417" b="16214"/>
          <a:stretch/>
        </p:blipFill>
        <p:spPr>
          <a:xfrm>
            <a:off x="761999" y="2819399"/>
            <a:ext cx="4859867" cy="2260600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01E8D628-C139-4E62-8493-FB1CE5CD18E4}"/>
              </a:ext>
            </a:extLst>
          </p:cNvPr>
          <p:cNvSpPr/>
          <p:nvPr/>
        </p:nvSpPr>
        <p:spPr>
          <a:xfrm>
            <a:off x="5621866" y="2176452"/>
            <a:ext cx="6096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cs-CZ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cs-CZ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photodiode</a:t>
            </a:r>
            <a:r>
              <a:rPr lang="cs-CZ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detectors or </a:t>
            </a:r>
            <a:r>
              <a:rPr lang="cs-CZ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photo</a:t>
            </a:r>
            <a:r>
              <a:rPr lang="cs-CZ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cs-CZ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multipler</a:t>
            </a:r>
            <a:r>
              <a:rPr lang="cs-CZ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tubes first </a:t>
            </a:r>
            <a:r>
              <a:rPr lang="cs-CZ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collect</a:t>
            </a:r>
            <a:r>
              <a:rPr lang="cs-CZ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</a:t>
            </a:r>
            <a:r>
              <a:rPr lang="cs-CZ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light</a:t>
            </a:r>
            <a:r>
              <a:rPr lang="cs-CZ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signal</a:t>
            </a:r>
            <a:r>
              <a:rPr lang="cs-CZ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from the cells. The </a:t>
            </a:r>
            <a:r>
              <a:rPr lang="cs-CZ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photons</a:t>
            </a:r>
            <a:r>
              <a:rPr lang="cs-CZ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produce</a:t>
            </a:r>
            <a:r>
              <a:rPr lang="cs-CZ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pulse of </a:t>
            </a:r>
            <a:r>
              <a:rPr lang="cs-CZ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electrical</a:t>
            </a:r>
            <a:r>
              <a:rPr lang="cs-CZ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current</a:t>
            </a:r>
            <a:r>
              <a:rPr lang="cs-CZ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algn="just">
              <a:spcAft>
                <a:spcPts val="0"/>
              </a:spcAft>
            </a:pPr>
            <a:endParaRPr lang="cs-CZ" sz="16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cs-CZ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Photomultiplier tubes have a </a:t>
            </a:r>
            <a:r>
              <a:rPr lang="cs-CZ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voltage</a:t>
            </a:r>
            <a:r>
              <a:rPr lang="cs-CZ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applied</a:t>
            </a:r>
            <a:r>
              <a:rPr lang="cs-CZ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across</a:t>
            </a:r>
            <a:r>
              <a:rPr lang="cs-CZ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cs-CZ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series</a:t>
            </a:r>
            <a:r>
              <a:rPr lang="cs-CZ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plates.</a:t>
            </a:r>
          </a:p>
          <a:p>
            <a:pPr algn="just">
              <a:spcAft>
                <a:spcPts val="0"/>
              </a:spcAft>
            </a:pPr>
            <a:endParaRPr lang="cs-CZ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cs-CZ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</a:t>
            </a:r>
            <a:r>
              <a:rPr lang="cs-CZ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increases</a:t>
            </a:r>
            <a:r>
              <a:rPr lang="cs-CZ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their</a:t>
            </a:r>
            <a:r>
              <a:rPr lang="cs-CZ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sensitivity so that </a:t>
            </a:r>
            <a:r>
              <a:rPr lang="cs-CZ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fewer</a:t>
            </a:r>
            <a:r>
              <a:rPr lang="cs-CZ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photons</a:t>
            </a:r>
            <a:r>
              <a:rPr lang="cs-CZ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are </a:t>
            </a:r>
            <a:r>
              <a:rPr lang="cs-CZ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required</a:t>
            </a:r>
            <a:r>
              <a:rPr lang="cs-CZ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</a:t>
            </a:r>
            <a:r>
              <a:rPr lang="cs-CZ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produce</a:t>
            </a:r>
            <a:r>
              <a:rPr lang="cs-CZ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 </a:t>
            </a:r>
            <a:r>
              <a:rPr lang="cs-CZ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electrical</a:t>
            </a:r>
            <a:r>
              <a:rPr lang="cs-CZ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current</a:t>
            </a:r>
            <a:r>
              <a:rPr lang="cs-CZ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algn="just">
              <a:spcAft>
                <a:spcPts val="0"/>
              </a:spcAft>
            </a:pPr>
            <a:endParaRPr lang="cs-CZ" sz="16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cs-CZ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cs-CZ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initial</a:t>
            </a:r>
            <a:r>
              <a:rPr lang="cs-CZ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small</a:t>
            </a:r>
            <a:r>
              <a:rPr lang="cs-CZ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current</a:t>
            </a:r>
            <a:r>
              <a:rPr lang="cs-CZ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requires</a:t>
            </a:r>
            <a:r>
              <a:rPr lang="cs-CZ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amplification</a:t>
            </a:r>
            <a:r>
              <a:rPr lang="cs-CZ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The </a:t>
            </a:r>
            <a:r>
              <a:rPr lang="cs-CZ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amplified</a:t>
            </a:r>
            <a:r>
              <a:rPr lang="cs-CZ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current</a:t>
            </a:r>
            <a:r>
              <a:rPr lang="cs-CZ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ranges</a:t>
            </a:r>
            <a:r>
              <a:rPr lang="cs-CZ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from 0 to 10 V </a:t>
            </a:r>
            <a:r>
              <a:rPr lang="cs-CZ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depending</a:t>
            </a:r>
            <a:r>
              <a:rPr lang="cs-CZ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on the </a:t>
            </a:r>
            <a:r>
              <a:rPr lang="cs-CZ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strength</a:t>
            </a:r>
            <a:r>
              <a:rPr lang="cs-CZ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the </a:t>
            </a:r>
            <a:r>
              <a:rPr lang="cs-CZ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signal</a:t>
            </a:r>
            <a:r>
              <a:rPr lang="cs-CZ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cs-CZ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7AA8B9C0-24D6-4B7B-94A9-DDEF62D74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52" y="0"/>
            <a:ext cx="1876567" cy="650698"/>
          </a:xfrm>
          <a:prstGeom prst="rect">
            <a:avLst/>
          </a:prstGeom>
        </p:spPr>
      </p:pic>
      <p:cxnSp>
        <p:nvCxnSpPr>
          <p:cNvPr id="12" name="Straight Connector 9">
            <a:extLst>
              <a:ext uri="{FF2B5EF4-FFF2-40B4-BE49-F238E27FC236}">
                <a16:creationId xmlns:a16="http://schemas.microsoft.com/office/drawing/2014/main" id="{3A867673-D302-46A8-A2A1-AFC6A195C460}"/>
              </a:ext>
            </a:extLst>
          </p:cNvPr>
          <p:cNvCxnSpPr/>
          <p:nvPr/>
        </p:nvCxnSpPr>
        <p:spPr>
          <a:xfrm>
            <a:off x="166252" y="627999"/>
            <a:ext cx="1181238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2E8E919D-037B-494C-B480-D91FDDA9A8CF}"/>
              </a:ext>
            </a:extLst>
          </p:cNvPr>
          <p:cNvSpPr txBox="1">
            <a:spLocks/>
          </p:cNvSpPr>
          <p:nvPr/>
        </p:nvSpPr>
        <p:spPr>
          <a:xfrm>
            <a:off x="6916779" y="158750"/>
            <a:ext cx="5061858" cy="3528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Analysis</a:t>
            </a:r>
            <a:endPara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9869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>
            <a:extLst>
              <a:ext uri="{FF2B5EF4-FFF2-40B4-BE49-F238E27FC236}">
                <a16:creationId xmlns:a16="http://schemas.microsoft.com/office/drawing/2014/main" id="{7AA8B9C0-24D6-4B7B-94A9-DDEF62D74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2" y="0"/>
            <a:ext cx="1876567" cy="650698"/>
          </a:xfrm>
          <a:prstGeom prst="rect">
            <a:avLst/>
          </a:prstGeom>
        </p:spPr>
      </p:pic>
      <p:cxnSp>
        <p:nvCxnSpPr>
          <p:cNvPr id="12" name="Straight Connector 9">
            <a:extLst>
              <a:ext uri="{FF2B5EF4-FFF2-40B4-BE49-F238E27FC236}">
                <a16:creationId xmlns:a16="http://schemas.microsoft.com/office/drawing/2014/main" id="{3A867673-D302-46A8-A2A1-AFC6A195C460}"/>
              </a:ext>
            </a:extLst>
          </p:cNvPr>
          <p:cNvCxnSpPr/>
          <p:nvPr/>
        </p:nvCxnSpPr>
        <p:spPr>
          <a:xfrm>
            <a:off x="166252" y="627999"/>
            <a:ext cx="1181238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2E8E919D-037B-494C-B480-D91FDDA9A8CF}"/>
              </a:ext>
            </a:extLst>
          </p:cNvPr>
          <p:cNvSpPr txBox="1">
            <a:spLocks/>
          </p:cNvSpPr>
          <p:nvPr/>
        </p:nvSpPr>
        <p:spPr>
          <a:xfrm>
            <a:off x="6916779" y="158750"/>
            <a:ext cx="5061858" cy="3528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Analysis</a:t>
            </a:r>
            <a:endPara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2BF76A6-1621-4E86-909C-CA032D8AE116}"/>
              </a:ext>
            </a:extLst>
          </p:cNvPr>
          <p:cNvSpPr/>
          <p:nvPr/>
        </p:nvSpPr>
        <p:spPr>
          <a:xfrm>
            <a:off x="1003295" y="991236"/>
            <a:ext cx="101382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cell </a:t>
            </a:r>
            <a:r>
              <a:rPr lang="de-CH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passes</a:t>
            </a:r>
            <a:r>
              <a:rPr lang="de-CH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de-CH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laser</a:t>
            </a:r>
            <a:r>
              <a:rPr lang="de-CH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interogation</a:t>
            </a:r>
            <a:r>
              <a:rPr lang="de-CH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lang="de-CH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 si</a:t>
            </a:r>
            <a:r>
              <a:rPr lang="cs-CZ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gn</a:t>
            </a:r>
            <a:r>
              <a:rPr lang="de-CH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is </a:t>
            </a:r>
            <a:r>
              <a:rPr lang="de-CH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recorded</a:t>
            </a:r>
            <a:r>
              <a:rPr lang="de-CH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cs-CZ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4765DC3E-721D-48EB-BBC1-9F74ABE1D6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85"/>
          <a:stretch/>
        </p:blipFill>
        <p:spPr bwMode="auto">
          <a:xfrm>
            <a:off x="651094" y="1720881"/>
            <a:ext cx="3381339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id="{E465C706-3769-47EF-9EEB-A08E777DEE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6" b="60182"/>
          <a:stretch/>
        </p:blipFill>
        <p:spPr bwMode="auto">
          <a:xfrm>
            <a:off x="651094" y="2656984"/>
            <a:ext cx="338133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Content Placeholder 4">
            <a:extLst>
              <a:ext uri="{FF2B5EF4-FFF2-40B4-BE49-F238E27FC236}">
                <a16:creationId xmlns:a16="http://schemas.microsoft.com/office/drawing/2014/main" id="{E0107828-8CD4-4CC2-A8B7-4D17F088C0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57" b="41601"/>
          <a:stretch/>
        </p:blipFill>
        <p:spPr bwMode="auto">
          <a:xfrm>
            <a:off x="651094" y="3425582"/>
            <a:ext cx="338133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Content Placeholder 4">
            <a:extLst>
              <a:ext uri="{FF2B5EF4-FFF2-40B4-BE49-F238E27FC236}">
                <a16:creationId xmlns:a16="http://schemas.microsoft.com/office/drawing/2014/main" id="{38B1B1A6-84FB-4466-8817-E88139F2E8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08" b="21623"/>
          <a:stretch/>
        </p:blipFill>
        <p:spPr bwMode="auto">
          <a:xfrm>
            <a:off x="651094" y="4215759"/>
            <a:ext cx="3381339" cy="90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Content Placeholder 4">
            <a:extLst>
              <a:ext uri="{FF2B5EF4-FFF2-40B4-BE49-F238E27FC236}">
                <a16:creationId xmlns:a16="http://schemas.microsoft.com/office/drawing/2014/main" id="{0890F03F-FF77-4A23-948B-432CB2F82D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77"/>
          <a:stretch/>
        </p:blipFill>
        <p:spPr bwMode="auto">
          <a:xfrm>
            <a:off x="651094" y="5028197"/>
            <a:ext cx="3381339" cy="10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FB04175-B217-4DC1-9507-4CE861E55C70}"/>
              </a:ext>
            </a:extLst>
          </p:cNvPr>
          <p:cNvSpPr txBox="1">
            <a:spLocks/>
          </p:cNvSpPr>
          <p:nvPr/>
        </p:nvSpPr>
        <p:spPr bwMode="auto">
          <a:xfrm>
            <a:off x="4925869" y="2233409"/>
            <a:ext cx="3178206" cy="27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CH" sz="140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Voltage</a:t>
            </a:r>
            <a:r>
              <a:rPr lang="de-CH" sz="1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Pulse </a:t>
            </a:r>
            <a:r>
              <a:rPr lang="de-CH" sz="140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CH" sz="1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de-CH" sz="1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r>
              <a:rPr lang="de-CH" sz="1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26E0A625-1FFB-4CFE-9923-1E39AEBFEB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4" t="27809" r="28572" b="14857"/>
          <a:stretch/>
        </p:blipFill>
        <p:spPr bwMode="auto">
          <a:xfrm>
            <a:off x="4455355" y="2528377"/>
            <a:ext cx="3712101" cy="2806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obrázek 9" descr="https://expertcytometry.com/wp-content/uploads/2017/09/signal-waveform-from-a-flow-cytometer.jpg">
            <a:extLst>
              <a:ext uri="{FF2B5EF4-FFF2-40B4-BE49-F238E27FC236}">
                <a16:creationId xmlns:a16="http://schemas.microsoft.com/office/drawing/2014/main" id="{C3B0112E-39E1-4822-81AC-8A5C9B8A9C8E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6513" y="2852962"/>
            <a:ext cx="3176373" cy="196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D3D4622C-8176-4C67-AFCE-57AF17F9CFC1}"/>
              </a:ext>
            </a:extLst>
          </p:cNvPr>
          <p:cNvSpPr/>
          <p:nvPr/>
        </p:nvSpPr>
        <p:spPr>
          <a:xfrm>
            <a:off x="8775775" y="2504178"/>
            <a:ext cx="2972423" cy="282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Characteristics</a:t>
            </a:r>
            <a:r>
              <a:rPr lang="cs-CZ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the </a:t>
            </a:r>
            <a:r>
              <a:rPr lang="cs-CZ" sz="1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voltage</a:t>
            </a:r>
            <a:r>
              <a:rPr lang="cs-CZ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pulse.</a:t>
            </a:r>
            <a:endParaRPr lang="cs-C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78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8">
            <a:extLst>
              <a:ext uri="{FF2B5EF4-FFF2-40B4-BE49-F238E27FC236}">
                <a16:creationId xmlns:a16="http://schemas.microsoft.com/office/drawing/2014/main" id="{A7DB8499-94E8-4F70-AFD2-84CF1E279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2" y="0"/>
            <a:ext cx="1876567" cy="650698"/>
          </a:xfrm>
          <a:prstGeom prst="rect">
            <a:avLst/>
          </a:prstGeom>
        </p:spPr>
      </p:pic>
      <p:cxnSp>
        <p:nvCxnSpPr>
          <p:cNvPr id="18" name="Straight Connector 9">
            <a:extLst>
              <a:ext uri="{FF2B5EF4-FFF2-40B4-BE49-F238E27FC236}">
                <a16:creationId xmlns:a16="http://schemas.microsoft.com/office/drawing/2014/main" id="{46358476-0BFD-4196-92EB-89AEF2712ED7}"/>
              </a:ext>
            </a:extLst>
          </p:cNvPr>
          <p:cNvCxnSpPr/>
          <p:nvPr/>
        </p:nvCxnSpPr>
        <p:spPr>
          <a:xfrm>
            <a:off x="166252" y="627999"/>
            <a:ext cx="1181238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32EAAC9C-3C21-4CBC-8050-F368C8B4EC80}"/>
              </a:ext>
            </a:extLst>
          </p:cNvPr>
          <p:cNvSpPr txBox="1">
            <a:spLocks/>
          </p:cNvSpPr>
          <p:nvPr/>
        </p:nvSpPr>
        <p:spPr>
          <a:xfrm>
            <a:off x="6916779" y="158750"/>
            <a:ext cx="5061858" cy="3528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Analysis</a:t>
            </a:r>
            <a:endPara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7C88BF8-7AC5-48E8-8B48-04252ED5F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0361" y="888004"/>
            <a:ext cx="6264166" cy="503237"/>
          </a:xfrm>
        </p:spPr>
        <p:txBody>
          <a:bodyPr>
            <a:normAutofit/>
          </a:bodyPr>
          <a:lstStyle/>
          <a:p>
            <a:pPr algn="ctr"/>
            <a:r>
              <a:rPr lang="de-CH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CH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CH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voltage</a:t>
            </a:r>
            <a:r>
              <a:rPr lang="de-CH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pulse </a:t>
            </a:r>
            <a:r>
              <a:rPr lang="de-CH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signals</a:t>
            </a:r>
            <a:r>
              <a:rPr lang="de-CH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CH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stored</a:t>
            </a:r>
            <a:endParaRPr lang="de-CH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F6D29C7C-A883-427E-9DE3-047BF226A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8305" y="2617326"/>
            <a:ext cx="5473574" cy="155593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every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cell the maximum</a:t>
            </a:r>
            <a:r>
              <a:rPr lang="de-CH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height</a:t>
            </a:r>
            <a:r>
              <a:rPr lang="de-CH" sz="1600" b="1" dirty="0">
                <a:latin typeface="Arial" panose="020B0604020202020204" pitchFamily="34" charset="0"/>
                <a:cs typeface="Arial" panose="020B0604020202020204" pitchFamily="34" charset="0"/>
              </a:rPr>
              <a:t> (H)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every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`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well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de-CH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width</a:t>
            </a:r>
            <a:r>
              <a:rPr lang="de-CH" sz="1600" b="1" dirty="0">
                <a:latin typeface="Arial" panose="020B0604020202020204" pitchFamily="34" charset="0"/>
                <a:cs typeface="Arial" panose="020B0604020202020204" pitchFamily="34" charset="0"/>
              </a:rPr>
              <a:t> (W) 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well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de-CH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r>
              <a:rPr lang="de-CH" sz="1600" b="1" dirty="0">
                <a:latin typeface="Arial" panose="020B0604020202020204" pitchFamily="34" charset="0"/>
                <a:cs typeface="Arial" panose="020B0604020202020204" pitchFamily="34" charset="0"/>
              </a:rPr>
              <a:t> (A)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is stored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along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with the time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parameter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7" name="Picture 56">
            <a:extLst>
              <a:ext uri="{FF2B5EF4-FFF2-40B4-BE49-F238E27FC236}">
                <a16:creationId xmlns:a16="http://schemas.microsoft.com/office/drawing/2014/main" id="{D1378CA3-B5EA-488F-9892-A5DB3BC4F6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67" b="13854"/>
          <a:stretch/>
        </p:blipFill>
        <p:spPr bwMode="auto">
          <a:xfrm>
            <a:off x="740805" y="1651245"/>
            <a:ext cx="4124105" cy="4349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004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8">
            <a:extLst>
              <a:ext uri="{FF2B5EF4-FFF2-40B4-BE49-F238E27FC236}">
                <a16:creationId xmlns:a16="http://schemas.microsoft.com/office/drawing/2014/main" id="{A7DB8499-94E8-4F70-AFD2-84CF1E279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52" y="0"/>
            <a:ext cx="1876567" cy="650698"/>
          </a:xfrm>
          <a:prstGeom prst="rect">
            <a:avLst/>
          </a:prstGeom>
        </p:spPr>
      </p:pic>
      <p:cxnSp>
        <p:nvCxnSpPr>
          <p:cNvPr id="18" name="Straight Connector 9">
            <a:extLst>
              <a:ext uri="{FF2B5EF4-FFF2-40B4-BE49-F238E27FC236}">
                <a16:creationId xmlns:a16="http://schemas.microsoft.com/office/drawing/2014/main" id="{46358476-0BFD-4196-92EB-89AEF2712ED7}"/>
              </a:ext>
            </a:extLst>
          </p:cNvPr>
          <p:cNvCxnSpPr/>
          <p:nvPr/>
        </p:nvCxnSpPr>
        <p:spPr>
          <a:xfrm>
            <a:off x="166252" y="627999"/>
            <a:ext cx="1181238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32EAAC9C-3C21-4CBC-8050-F368C8B4EC80}"/>
              </a:ext>
            </a:extLst>
          </p:cNvPr>
          <p:cNvSpPr txBox="1">
            <a:spLocks/>
          </p:cNvSpPr>
          <p:nvPr/>
        </p:nvSpPr>
        <p:spPr>
          <a:xfrm>
            <a:off x="6916779" y="158750"/>
            <a:ext cx="5061858" cy="3528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Analysis</a:t>
            </a:r>
            <a:endPara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7C88BF8-7AC5-48E8-8B48-04252ED5F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0361" y="888004"/>
            <a:ext cx="6264166" cy="503237"/>
          </a:xfrm>
        </p:spPr>
        <p:txBody>
          <a:bodyPr>
            <a:normAutofit/>
          </a:bodyPr>
          <a:lstStyle/>
          <a:p>
            <a:pPr algn="ctr"/>
            <a:r>
              <a:rPr lang="de-CH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cs-CZ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histograms</a:t>
            </a: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created</a:t>
            </a:r>
            <a:endParaRPr lang="de-CH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2383FCBB-E00A-4E35-A983-D55BE6A5C9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848"/>
          <a:stretch/>
        </p:blipFill>
        <p:spPr>
          <a:xfrm>
            <a:off x="5149046" y="2068497"/>
            <a:ext cx="4792102" cy="3288718"/>
          </a:xfrm>
          <a:prstGeom prst="rect">
            <a:avLst/>
          </a:prstGeom>
        </p:spPr>
      </p:pic>
      <p:graphicFrame>
        <p:nvGraphicFramePr>
          <p:cNvPr id="11" name="Object 6">
            <a:extLst>
              <a:ext uri="{FF2B5EF4-FFF2-40B4-BE49-F238E27FC236}">
                <a16:creationId xmlns:a16="http://schemas.microsoft.com/office/drawing/2014/main" id="{B533D628-E1C9-4645-8F06-742950BCD0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241857"/>
              </p:ext>
            </p:extLst>
          </p:nvPr>
        </p:nvGraphicFramePr>
        <p:xfrm>
          <a:off x="2262648" y="1789148"/>
          <a:ext cx="2209586" cy="409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r:id="rId5" imgW="1631901" imgH="2959020" progId="Excel.Sheet.12">
                  <p:embed/>
                </p:oleObj>
              </mc:Choice>
              <mc:Fallback>
                <p:oleObj name="Worksheet" r:id="rId5" imgW="1631901" imgH="2959020" progId="Excel.Sheet.12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2648" y="1789148"/>
                        <a:ext cx="2209586" cy="409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7">
            <a:extLst>
              <a:ext uri="{FF2B5EF4-FFF2-40B4-BE49-F238E27FC236}">
                <a16:creationId xmlns:a16="http://schemas.microsoft.com/office/drawing/2014/main" id="{AB3DF22B-40AA-47CB-B1A2-7E4EEB8E8014}"/>
              </a:ext>
            </a:extLst>
          </p:cNvPr>
          <p:cNvCxnSpPr/>
          <p:nvPr/>
        </p:nvCxnSpPr>
        <p:spPr>
          <a:xfrm>
            <a:off x="4472234" y="2148932"/>
            <a:ext cx="1457479" cy="2438402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8">
            <a:extLst>
              <a:ext uri="{FF2B5EF4-FFF2-40B4-BE49-F238E27FC236}">
                <a16:creationId xmlns:a16="http://schemas.microsoft.com/office/drawing/2014/main" id="{0D4359DC-D1D2-48D9-AC92-6F258FC56236}"/>
              </a:ext>
            </a:extLst>
          </p:cNvPr>
          <p:cNvCxnSpPr/>
          <p:nvPr/>
        </p:nvCxnSpPr>
        <p:spPr>
          <a:xfrm flipV="1">
            <a:off x="4540548" y="3025109"/>
            <a:ext cx="3672408" cy="1872207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9">
            <a:extLst>
              <a:ext uri="{FF2B5EF4-FFF2-40B4-BE49-F238E27FC236}">
                <a16:creationId xmlns:a16="http://schemas.microsoft.com/office/drawing/2014/main" id="{790B4664-A673-46AC-97D2-5D22BF47965F}"/>
              </a:ext>
            </a:extLst>
          </p:cNvPr>
          <p:cNvCxnSpPr/>
          <p:nvPr/>
        </p:nvCxnSpPr>
        <p:spPr>
          <a:xfrm flipV="1">
            <a:off x="4612556" y="4740856"/>
            <a:ext cx="4248472" cy="948548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50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354" y="1482003"/>
            <a:ext cx="2434138" cy="18155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135" y="1382808"/>
            <a:ext cx="1989456" cy="18155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7659" y="1482003"/>
            <a:ext cx="1686917" cy="18155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1645" y="3755927"/>
            <a:ext cx="2999656" cy="18155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0503" y="3882801"/>
            <a:ext cx="1896018" cy="18155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97931" y="3331414"/>
            <a:ext cx="127514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   1. Emission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64293" y="3256020"/>
            <a:ext cx="127514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   2. Detection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485657" y="3262363"/>
            <a:ext cx="224571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   3. Converted to voltages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97931" y="5762851"/>
            <a:ext cx="205109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   4. Measured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64293" y="5698381"/>
            <a:ext cx="205109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   5. File generated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279029" y="5754548"/>
            <a:ext cx="205109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6. Plotted</a:t>
            </a:r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id="{A7DB8499-94E8-4F70-AFD2-84CF1E2797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252" y="0"/>
            <a:ext cx="1876567" cy="650698"/>
          </a:xfrm>
          <a:prstGeom prst="rect">
            <a:avLst/>
          </a:prstGeom>
        </p:spPr>
      </p:pic>
      <p:cxnSp>
        <p:nvCxnSpPr>
          <p:cNvPr id="18" name="Straight Connector 9">
            <a:extLst>
              <a:ext uri="{FF2B5EF4-FFF2-40B4-BE49-F238E27FC236}">
                <a16:creationId xmlns:a16="http://schemas.microsoft.com/office/drawing/2014/main" id="{46358476-0BFD-4196-92EB-89AEF2712ED7}"/>
              </a:ext>
            </a:extLst>
          </p:cNvPr>
          <p:cNvCxnSpPr/>
          <p:nvPr/>
        </p:nvCxnSpPr>
        <p:spPr>
          <a:xfrm>
            <a:off x="166252" y="627999"/>
            <a:ext cx="1181238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ECF73A2F-3E20-4DEA-8C78-033C355D5CED}"/>
              </a:ext>
            </a:extLst>
          </p:cNvPr>
          <p:cNvSpPr txBox="1">
            <a:spLocks/>
          </p:cNvSpPr>
          <p:nvPr/>
        </p:nvSpPr>
        <p:spPr>
          <a:xfrm>
            <a:off x="6916779" y="275125"/>
            <a:ext cx="5061858" cy="3528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obrázek 9" descr="https://expertcytometry.com/wp-content/uploads/2017/09/signal-waveform-from-a-flow-cytometer.jpg">
            <a:extLst>
              <a:ext uri="{FF2B5EF4-FFF2-40B4-BE49-F238E27FC236}">
                <a16:creationId xmlns:a16="http://schemas.microsoft.com/office/drawing/2014/main" id="{AE030867-EE26-4217-A89E-F05A160969C4}"/>
              </a:ext>
            </a:extLst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314" y="3755927"/>
            <a:ext cx="3176373" cy="196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68319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snímek obrazovky&#10;&#10;Popis vygenerován s velmi vysokou mírou spolehlivosti">
            <a:extLst>
              <a:ext uri="{FF2B5EF4-FFF2-40B4-BE49-F238E27FC236}">
                <a16:creationId xmlns:a16="http://schemas.microsoft.com/office/drawing/2014/main" id="{1CD40D05-3222-4A30-85BE-7366532A5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3" y="2274726"/>
            <a:ext cx="4309534" cy="323215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F9917A75-C2EE-4F3E-B38E-0E83181CAD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114" y="2149477"/>
            <a:ext cx="4637886" cy="3478414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56E7EB7-04DD-4932-A2B5-4F486BADC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769" y="1003258"/>
            <a:ext cx="10778645" cy="547496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de-CH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Once</a:t>
            </a:r>
            <a:r>
              <a:rPr lang="de-CH" sz="4200" b="1" dirty="0">
                <a:latin typeface="Arial" panose="020B0604020202020204" pitchFamily="34" charset="0"/>
                <a:cs typeface="Arial" panose="020B0604020202020204" pitchFamily="34" charset="0"/>
              </a:rPr>
              <a:t> a data </a:t>
            </a:r>
            <a:r>
              <a:rPr lang="de-CH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de-CH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de-CH" sz="4200" b="1" dirty="0">
                <a:latin typeface="Arial" panose="020B0604020202020204" pitchFamily="34" charset="0"/>
                <a:cs typeface="Arial" panose="020B0604020202020204" pitchFamily="34" charset="0"/>
              </a:rPr>
              <a:t> been </a:t>
            </a:r>
            <a:r>
              <a:rPr lang="de-CH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saved</a:t>
            </a:r>
            <a:r>
              <a:rPr lang="de-CH" sz="4200" b="1" dirty="0">
                <a:latin typeface="Arial" panose="020B0604020202020204" pitchFamily="34" charset="0"/>
                <a:cs typeface="Arial" panose="020B0604020202020204" pitchFamily="34" charset="0"/>
              </a:rPr>
              <a:t>, cell </a:t>
            </a:r>
            <a:r>
              <a:rPr lang="de-CH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  <a:r>
              <a:rPr lang="de-CH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CH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CH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displayed</a:t>
            </a:r>
            <a:r>
              <a:rPr lang="de-CH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CH" sz="4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de-CH" sz="4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CH" sz="38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</a:t>
            </a:r>
            <a:r>
              <a:rPr lang="de-CH" sz="3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38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plots</a:t>
            </a:r>
            <a:r>
              <a:rPr lang="de-CH" sz="3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sz="3800" dirty="0"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1-Parameter Dot Plots vs. 2-Parameter Dot Plots</a:t>
            </a:r>
            <a:endParaRPr lang="de-CH" sz="3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200" b="1" dirty="0"/>
          </a:p>
          <a:p>
            <a:pPr marL="0" indent="0">
              <a:buNone/>
            </a:pPr>
            <a:endParaRPr lang="en-US" sz="4200" b="1" dirty="0"/>
          </a:p>
          <a:p>
            <a:pPr marL="0" indent="0">
              <a:buNone/>
            </a:pPr>
            <a:endParaRPr lang="en-US" sz="4200" b="1" dirty="0"/>
          </a:p>
          <a:p>
            <a:pPr marL="0" indent="0">
              <a:buNone/>
            </a:pPr>
            <a:endParaRPr lang="en-US" sz="4200" b="1" dirty="0"/>
          </a:p>
          <a:p>
            <a:pPr marL="0" indent="0">
              <a:buNone/>
            </a:pPr>
            <a:endParaRPr lang="en-US" sz="4200" b="1" dirty="0"/>
          </a:p>
          <a:p>
            <a:pPr marL="0" indent="0">
              <a:buNone/>
            </a:pPr>
            <a:endParaRPr lang="en-US" sz="4200" b="1" dirty="0"/>
          </a:p>
          <a:p>
            <a:pPr marL="0" indent="0">
              <a:buNone/>
            </a:pPr>
            <a:endParaRPr lang="en-US" sz="4200" b="1" dirty="0"/>
          </a:p>
          <a:p>
            <a:pPr marL="0" indent="0">
              <a:buNone/>
            </a:pPr>
            <a:endParaRPr lang="en-US" sz="4200" b="1" dirty="0"/>
          </a:p>
          <a:p>
            <a:pPr marL="0" indent="0">
              <a:buNone/>
            </a:pPr>
            <a:endParaRPr lang="en-US" sz="4200" b="1" dirty="0"/>
          </a:p>
          <a:p>
            <a:pPr marL="457200" lvl="1" indent="0">
              <a:buNone/>
            </a:pPr>
            <a:endParaRPr lang="cs-CZ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cs-CZ" sz="3800" u="sng" dirty="0" err="1">
                <a:latin typeface="Arial" panose="020B0604020202020204" pitchFamily="34" charset="0"/>
                <a:cs typeface="Arial" panose="020B0604020202020204" pitchFamily="34" charset="0"/>
              </a:rPr>
              <a:t>Limitations</a:t>
            </a:r>
            <a:r>
              <a:rPr lang="cs-CZ" sz="3800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No density information (how many cells in a given range)</a:t>
            </a:r>
          </a:p>
          <a:p>
            <a:pPr marL="457200" lvl="1" indent="0">
              <a:buNone/>
            </a:pPr>
            <a:endParaRPr lang="es-ES" sz="2000" dirty="0"/>
          </a:p>
          <a:p>
            <a:pPr marL="0" indent="0">
              <a:buNone/>
            </a:pPr>
            <a:r>
              <a:rPr lang="de-CH" sz="2000" b="1" dirty="0"/>
              <a:t> </a:t>
            </a:r>
          </a:p>
          <a:p>
            <a:pPr marL="0" indent="0">
              <a:buNone/>
            </a:pPr>
            <a:endParaRPr lang="de-CH" sz="2000" b="1" dirty="0"/>
          </a:p>
          <a:p>
            <a:pPr marL="0" indent="0">
              <a:buNone/>
            </a:pPr>
            <a:endParaRPr lang="de-CH" sz="1600" b="1" dirty="0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DB7D7E58-81B3-4504-8D81-D7576FA6F5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252" y="0"/>
            <a:ext cx="1876567" cy="650698"/>
          </a:xfrm>
          <a:prstGeom prst="rect">
            <a:avLst/>
          </a:prstGeom>
        </p:spPr>
      </p:pic>
      <p:cxnSp>
        <p:nvCxnSpPr>
          <p:cNvPr id="11" name="Straight Connector 9">
            <a:extLst>
              <a:ext uri="{FF2B5EF4-FFF2-40B4-BE49-F238E27FC236}">
                <a16:creationId xmlns:a16="http://schemas.microsoft.com/office/drawing/2014/main" id="{31A0FFED-A7D7-4A42-BC77-23EFF8BDF902}"/>
              </a:ext>
            </a:extLst>
          </p:cNvPr>
          <p:cNvCxnSpPr/>
          <p:nvPr/>
        </p:nvCxnSpPr>
        <p:spPr>
          <a:xfrm>
            <a:off x="166252" y="627999"/>
            <a:ext cx="1181238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F8F174EC-C940-4B8C-B79D-6D2CE4CF5CC0}"/>
              </a:ext>
            </a:extLst>
          </p:cNvPr>
          <p:cNvSpPr txBox="1">
            <a:spLocks/>
          </p:cNvSpPr>
          <p:nvPr/>
        </p:nvSpPr>
        <p:spPr>
          <a:xfrm>
            <a:off x="6916779" y="158750"/>
            <a:ext cx="5061858" cy="3528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Analysis</a:t>
            </a:r>
            <a:endPara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6947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>
            <a:extLst>
              <a:ext uri="{FF2B5EF4-FFF2-40B4-BE49-F238E27FC236}">
                <a16:creationId xmlns:a16="http://schemas.microsoft.com/office/drawing/2014/main" id="{2A8D80C4-6199-4EB0-AE35-644EBAE7F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2" y="0"/>
            <a:ext cx="1876567" cy="650698"/>
          </a:xfrm>
          <a:prstGeom prst="rect">
            <a:avLst/>
          </a:prstGeom>
        </p:spPr>
      </p:pic>
      <p:cxnSp>
        <p:nvCxnSpPr>
          <p:cNvPr id="11" name="Straight Connector 9">
            <a:extLst>
              <a:ext uri="{FF2B5EF4-FFF2-40B4-BE49-F238E27FC236}">
                <a16:creationId xmlns:a16="http://schemas.microsoft.com/office/drawing/2014/main" id="{4338A0B8-7D41-4DAA-8C0E-0415ABCBBED3}"/>
              </a:ext>
            </a:extLst>
          </p:cNvPr>
          <p:cNvCxnSpPr/>
          <p:nvPr/>
        </p:nvCxnSpPr>
        <p:spPr>
          <a:xfrm>
            <a:off x="166252" y="627999"/>
            <a:ext cx="1181238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89EB5B51-B79F-4509-82C0-06EFC1F17E49}"/>
              </a:ext>
            </a:extLst>
          </p:cNvPr>
          <p:cNvSpPr txBox="1">
            <a:spLocks/>
          </p:cNvSpPr>
          <p:nvPr/>
        </p:nvSpPr>
        <p:spPr>
          <a:xfrm>
            <a:off x="6916779" y="158750"/>
            <a:ext cx="5061858" cy="3528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Analysis</a:t>
            </a:r>
            <a:endPara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14D72339-2362-4C91-9732-E1D82F69404A}"/>
              </a:ext>
            </a:extLst>
          </p:cNvPr>
          <p:cNvSpPr/>
          <p:nvPr/>
        </p:nvSpPr>
        <p:spPr>
          <a:xfrm>
            <a:off x="491231" y="107133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Fluorescence one </a:t>
            </a:r>
            <a:r>
              <a:rPr lang="cs-CZ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cs-CZ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histogram:</a:t>
            </a:r>
            <a:endParaRPr lang="de-CH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BCB22FBC-726A-4947-96D0-CC960283D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66" y="1440665"/>
            <a:ext cx="5046644" cy="2721790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59CFC521-6C5B-41C5-B3C9-F04398158F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61" t="18949" r="13499" b="-770"/>
          <a:stretch/>
        </p:blipFill>
        <p:spPr>
          <a:xfrm>
            <a:off x="1121544" y="4198550"/>
            <a:ext cx="3139737" cy="2433672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8457AB3E-0649-401E-9CFE-16391F8A144A}"/>
              </a:ext>
            </a:extLst>
          </p:cNvPr>
          <p:cNvSpPr/>
          <p:nvPr/>
        </p:nvSpPr>
        <p:spPr>
          <a:xfrm>
            <a:off x="4400366" y="4918631"/>
            <a:ext cx="72145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cs-CZ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conjunction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 with fluorescence-based protein </a:t>
            </a:r>
            <a:r>
              <a:rPr lang="cs-CZ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reporters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 (GFP)</a:t>
            </a:r>
          </a:p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-&gt; monitor both transfection </a:t>
            </a:r>
            <a:r>
              <a:rPr lang="cs-CZ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 and protein expression levels.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2643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272251" y="367523"/>
            <a:ext cx="4706389" cy="471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dirty="0">
                <a:solidFill>
                  <a:srgbClr val="002060"/>
                </a:solidFill>
                <a:latin typeface="+mn-lt"/>
              </a:rPr>
              <a:t>Data Analysis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5" y="188515"/>
            <a:ext cx="1876567" cy="65069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66255" y="898082"/>
            <a:ext cx="1181238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56E7EB7-04DD-4932-A2B5-4F486BADC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422" y="1296955"/>
            <a:ext cx="10696570" cy="51940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2400" b="1" u="sng" dirty="0" err="1">
                <a:solidFill>
                  <a:srgbClr val="002060"/>
                </a:solidFill>
              </a:rPr>
              <a:t>Density</a:t>
            </a:r>
            <a:r>
              <a:rPr lang="de-CH" sz="2400" b="1" u="sng" dirty="0">
                <a:solidFill>
                  <a:srgbClr val="002060"/>
                </a:solidFill>
              </a:rPr>
              <a:t> </a:t>
            </a:r>
            <a:r>
              <a:rPr lang="de-CH" sz="2400" b="1" u="sng" dirty="0" err="1">
                <a:solidFill>
                  <a:srgbClr val="002060"/>
                </a:solidFill>
              </a:rPr>
              <a:t>plots</a:t>
            </a:r>
            <a:r>
              <a:rPr lang="de-CH" sz="2400" b="1" u="sng" dirty="0">
                <a:solidFill>
                  <a:srgbClr val="002060"/>
                </a:solidFill>
              </a:rPr>
              <a:t>:</a:t>
            </a:r>
          </a:p>
          <a:p>
            <a:r>
              <a:rPr lang="en-US" sz="2000" dirty="0"/>
              <a:t>Provides the density of events in a given region</a:t>
            </a:r>
          </a:p>
          <a:p>
            <a:r>
              <a:rPr lang="en-US" sz="2000" dirty="0"/>
              <a:t>Three common ways to plot</a:t>
            </a:r>
          </a:p>
          <a:p>
            <a:pPr marL="0" indent="0">
              <a:buNone/>
            </a:pPr>
            <a:endParaRPr lang="de-CH" sz="2000" b="1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3" y="3284984"/>
            <a:ext cx="2517775" cy="24847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9512" y="3254572"/>
            <a:ext cx="2517775" cy="24847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4322" y="3254572"/>
            <a:ext cx="2517775" cy="248475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06457" y="2885240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Density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91253" y="2885848"/>
            <a:ext cx="721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Zebra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828865" y="2902443"/>
            <a:ext cx="1362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</a:rPr>
              <a:t>Pseudocolor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8009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272251" y="367523"/>
            <a:ext cx="4706389" cy="471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dirty="0">
                <a:solidFill>
                  <a:srgbClr val="002060"/>
                </a:solidFill>
                <a:latin typeface="+mn-lt"/>
              </a:rPr>
              <a:t>Data Analysis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5" y="188515"/>
            <a:ext cx="1876567" cy="65069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66255" y="898082"/>
            <a:ext cx="1181238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55576" y="1266971"/>
            <a:ext cx="7343775" cy="503237"/>
          </a:xfrm>
        </p:spPr>
        <p:txBody>
          <a:bodyPr>
            <a:normAutofit/>
          </a:bodyPr>
          <a:lstStyle/>
          <a:p>
            <a:r>
              <a:rPr lang="de-CH" sz="2400" b="1" u="sng" dirty="0" err="1">
                <a:solidFill>
                  <a:srgbClr val="002060"/>
                </a:solidFill>
                <a:latin typeface="+mn-lt"/>
              </a:rPr>
              <a:t>Contour</a:t>
            </a:r>
            <a:r>
              <a:rPr lang="de-CH" sz="2400" b="1" u="sng" dirty="0">
                <a:solidFill>
                  <a:srgbClr val="002060"/>
                </a:solidFill>
                <a:latin typeface="+mn-lt"/>
              </a:rPr>
              <a:t> Plots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755576" y="1916832"/>
            <a:ext cx="7343775" cy="1800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Each contour contains progressively less data </a:t>
            </a:r>
          </a:p>
          <a:p>
            <a:pPr lvl="2"/>
            <a:r>
              <a:rPr lang="en-US" dirty="0"/>
              <a:t>First contour typically top 95% of data</a:t>
            </a:r>
          </a:p>
          <a:p>
            <a:r>
              <a:rPr lang="en-US" sz="2000" dirty="0"/>
              <a:t>Can mask actual amount of data</a:t>
            </a:r>
          </a:p>
          <a:p>
            <a:r>
              <a:rPr lang="en-US" sz="2000" dirty="0"/>
              <a:t>Don’t show outliers well / Use contour plot with outliers</a:t>
            </a:r>
          </a:p>
          <a:p>
            <a:endParaRPr lang="de-CH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875" y="3597330"/>
            <a:ext cx="2517775" cy="248475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3363" y="3597330"/>
            <a:ext cx="2517775" cy="248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8519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272251" y="367523"/>
            <a:ext cx="4706389" cy="471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dirty="0">
                <a:solidFill>
                  <a:srgbClr val="002060"/>
                </a:solidFill>
                <a:latin typeface="+mn-lt"/>
              </a:rPr>
              <a:t>Data Analysis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5" y="188515"/>
            <a:ext cx="1876567" cy="65069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66255" y="898082"/>
            <a:ext cx="1181238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B04D028-46A5-4FD3-8023-D25B2F67D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026" y="1382524"/>
            <a:ext cx="11004842" cy="4488724"/>
          </a:xfrm>
        </p:spPr>
        <p:txBody>
          <a:bodyPr>
            <a:normAutofit/>
          </a:bodyPr>
          <a:lstStyle/>
          <a:p>
            <a:pPr algn="just"/>
            <a:r>
              <a:rPr lang="en-US" sz="2000" b="1" dirty="0"/>
              <a:t>Data generated in flow cytometry is displayed using Multiparameter Acquisition and Display software platforms.</a:t>
            </a:r>
            <a:endParaRPr lang="cs-CZ" sz="2000" b="1" dirty="0"/>
          </a:p>
          <a:p>
            <a:pPr marL="0" indent="0" algn="just">
              <a:buNone/>
            </a:pPr>
            <a:endParaRPr lang="cs-CZ" sz="2000" b="1" dirty="0"/>
          </a:p>
          <a:p>
            <a:r>
              <a:rPr lang="en-US" sz="2000" b="1" dirty="0"/>
              <a:t>Histograms corresponding to each of the parameters of interest can be analyzed using statistical tools to calculate percentage of cells manifesting specific </a:t>
            </a:r>
            <a:r>
              <a:rPr lang="cs-CZ" sz="2000" b="1" dirty="0"/>
              <a:t>fluorescence, and fluorescence intensity.</a:t>
            </a:r>
          </a:p>
          <a:p>
            <a:pPr marL="0" indent="0">
              <a:buNone/>
            </a:pPr>
            <a:endParaRPr lang="en-US" sz="2000" b="1" dirty="0"/>
          </a:p>
          <a:p>
            <a:r>
              <a:rPr lang="en-US" sz="2200" b="1" dirty="0"/>
              <a:t>This information can be used to look at fluorescence expression within subpopulations of cells in a sample </a:t>
            </a:r>
            <a:r>
              <a:rPr lang="cs-CZ" sz="2200" b="1" dirty="0"/>
              <a:t>(</a:t>
            </a:r>
            <a:r>
              <a:rPr lang="en-US" sz="2200" b="1" dirty="0">
                <a:solidFill>
                  <a:srgbClr val="002060"/>
                </a:solidFill>
              </a:rPr>
              <a:t>GATING</a:t>
            </a:r>
            <a:r>
              <a:rPr lang="cs-CZ" sz="2200" b="1" dirty="0"/>
              <a:t>).</a:t>
            </a:r>
          </a:p>
          <a:p>
            <a:pPr marL="0" indent="0" algn="ctr">
              <a:buNone/>
            </a:pPr>
            <a:endParaRPr lang="cs-CZ" sz="2200" b="1" dirty="0"/>
          </a:p>
          <a:p>
            <a:pPr marL="0" indent="0" algn="ctr">
              <a:buNone/>
            </a:pPr>
            <a:endParaRPr lang="cs-CZ" sz="2200" b="1" dirty="0"/>
          </a:p>
          <a:p>
            <a:pPr marL="0" indent="0">
              <a:buNone/>
            </a:pPr>
            <a:r>
              <a:rPr lang="cs-CZ" sz="2200" b="1" dirty="0">
                <a:solidFill>
                  <a:srgbClr val="002060"/>
                </a:solidFill>
              </a:rPr>
              <a:t>                                                          REGIONS and GATING …</a:t>
            </a:r>
            <a:endParaRPr lang="en-US" sz="2000" b="1" dirty="0"/>
          </a:p>
          <a:p>
            <a:pPr algn="just"/>
            <a:endParaRPr lang="cs-CZ" sz="2000" b="1" dirty="0"/>
          </a:p>
          <a:p>
            <a:pPr marL="0" indent="0" algn="ctr">
              <a:buNone/>
            </a:pPr>
            <a:endParaRPr lang="cs-CZ" sz="2200" b="1" dirty="0"/>
          </a:p>
          <a:p>
            <a:pPr marL="0" indent="0">
              <a:buNone/>
            </a:pPr>
            <a:endParaRPr lang="cs-CZ" sz="2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2000" b="1" dirty="0">
              <a:solidFill>
                <a:srgbClr val="002060"/>
              </a:solidFill>
            </a:endParaRPr>
          </a:p>
          <a:p>
            <a:endParaRPr lang="de-CH" sz="2000" b="1" dirty="0"/>
          </a:p>
        </p:txBody>
      </p:sp>
    </p:spTree>
    <p:extLst>
      <p:ext uri="{BB962C8B-B14F-4D97-AF65-F5344CB8AC3E}">
        <p14:creationId xmlns:p14="http://schemas.microsoft.com/office/powerpoint/2010/main" val="2790591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A8B8AE25-AE14-44D3-8037-D3360A9A2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2" y="66832"/>
            <a:ext cx="1876567" cy="650698"/>
          </a:xfrm>
          <a:prstGeom prst="rect">
            <a:avLst/>
          </a:prstGeom>
        </p:spPr>
      </p:pic>
      <p:cxnSp>
        <p:nvCxnSpPr>
          <p:cNvPr id="5" name="Straight Connector 9">
            <a:extLst>
              <a:ext uri="{FF2B5EF4-FFF2-40B4-BE49-F238E27FC236}">
                <a16:creationId xmlns:a16="http://schemas.microsoft.com/office/drawing/2014/main" id="{101D289D-9C32-424B-BA16-A783EB64C61B}"/>
              </a:ext>
            </a:extLst>
          </p:cNvPr>
          <p:cNvCxnSpPr/>
          <p:nvPr/>
        </p:nvCxnSpPr>
        <p:spPr>
          <a:xfrm>
            <a:off x="141735" y="717530"/>
            <a:ext cx="1181238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9D510613-EAC5-48EA-AFF7-125152F6F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752" y="896840"/>
            <a:ext cx="8743126" cy="471690"/>
          </a:xfrm>
        </p:spPr>
        <p:txBody>
          <a:bodyPr>
            <a:normAutofit fontScale="90000"/>
          </a:bodyPr>
          <a:lstStyle/>
          <a:p>
            <a:pPr algn="r"/>
            <a:r>
              <a:rPr lang="cs-CZ" sz="3200" b="1" dirty="0">
                <a:solidFill>
                  <a:srgbClr val="002060"/>
                </a:solidFill>
                <a:latin typeface="+mn-lt"/>
              </a:rPr>
              <a:t>Biochemical Pharmacology: </a:t>
            </a:r>
            <a:r>
              <a:rPr lang="en-US" sz="3200" b="1" dirty="0">
                <a:solidFill>
                  <a:srgbClr val="002060"/>
                </a:solidFill>
                <a:latin typeface="+mn-lt"/>
              </a:rPr>
              <a:t>Flow Cytometry Laboratory</a:t>
            </a:r>
          </a:p>
        </p:txBody>
      </p:sp>
      <p:pic>
        <p:nvPicPr>
          <p:cNvPr id="11" name="Obrázek 10" descr="Obsah obrázku osoba, zeď, muž, interiér&#10;&#10;Popis vygenerován s velmi vysokou mírou spolehlivosti">
            <a:extLst>
              <a:ext uri="{FF2B5EF4-FFF2-40B4-BE49-F238E27FC236}">
                <a16:creationId xmlns:a16="http://schemas.microsoft.com/office/drawing/2014/main" id="{ADDFBB8F-5A78-4E60-A9DC-D3FFC9B0B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84" y="2810152"/>
            <a:ext cx="833420" cy="1111226"/>
          </a:xfrm>
          <a:prstGeom prst="rect">
            <a:avLst/>
          </a:prstGeom>
        </p:spPr>
      </p:pic>
      <p:pic>
        <p:nvPicPr>
          <p:cNvPr id="9" name="Obrázek 8" descr="Obsah obrázku osoba, zeď, interiér, žena&#10;&#10;Popis vygenerován s velmi vysokou mírou spolehlivosti">
            <a:extLst>
              <a:ext uri="{FF2B5EF4-FFF2-40B4-BE49-F238E27FC236}">
                <a16:creationId xmlns:a16="http://schemas.microsoft.com/office/drawing/2014/main" id="{A57F4161-027E-4EEE-A5AA-BD02B666BD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96" y="2741353"/>
            <a:ext cx="1098166" cy="1098166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BA9BD0FE-1C91-4D0A-B9C6-CDB05D861E89}"/>
              </a:ext>
            </a:extLst>
          </p:cNvPr>
          <p:cNvSpPr txBox="1"/>
          <p:nvPr/>
        </p:nvSpPr>
        <p:spPr>
          <a:xfrm>
            <a:off x="1558819" y="2737008"/>
            <a:ext cx="31490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Jana G</a:t>
            </a:r>
            <a:r>
              <a:rPr lang="el-GR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ϋ</a:t>
            </a:r>
            <a:r>
              <a:rPr lang="cs-CZ" sz="1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nterová</a:t>
            </a:r>
            <a:endParaRPr lang="cs-CZ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Flow Cytometry </a:t>
            </a:r>
            <a:r>
              <a:rPr lang="cs-CZ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Operator</a:t>
            </a:r>
            <a:endParaRPr lang="cs-C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BD LSR </a:t>
            </a:r>
            <a:r>
              <a:rPr lang="cs-CZ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Fortessa</a:t>
            </a:r>
            <a:endParaRPr lang="cs-C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jana.gunterova@uochb.cas.cz</a:t>
            </a:r>
            <a:endParaRPr lang="cs-C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A10CB61-C13C-407D-A6BD-6005DD41BCDA}"/>
              </a:ext>
            </a:extLst>
          </p:cNvPr>
          <p:cNvSpPr txBox="1"/>
          <p:nvPr/>
        </p:nvSpPr>
        <p:spPr>
          <a:xfrm>
            <a:off x="9238495" y="2716751"/>
            <a:ext cx="271562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Alena Keprová</a:t>
            </a:r>
          </a:p>
          <a:p>
            <a:r>
              <a:rPr lang="cs-CZ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Consultancy</a:t>
            </a:r>
            <a:endParaRPr lang="cs-C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Flow Cytometry </a:t>
            </a:r>
            <a:r>
              <a:rPr lang="cs-CZ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Operator</a:t>
            </a:r>
            <a:endParaRPr lang="cs-C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BD, LSR </a:t>
            </a:r>
            <a:r>
              <a:rPr lang="cs-CZ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Fortessa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, BD FACS </a:t>
            </a:r>
            <a:r>
              <a:rPr lang="cs-CZ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AriaII</a:t>
            </a:r>
            <a:endParaRPr lang="cs-C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alena.keprova@uochb.cas.cz</a:t>
            </a:r>
            <a:endParaRPr lang="cs-C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126EA96-DE3A-411B-BD2A-63D1FD31101D}"/>
              </a:ext>
            </a:extLst>
          </p:cNvPr>
          <p:cNvSpPr txBox="1"/>
          <p:nvPr/>
        </p:nvSpPr>
        <p:spPr>
          <a:xfrm>
            <a:off x="3091035" y="4815455"/>
            <a:ext cx="5854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Any </a:t>
            </a:r>
            <a:r>
              <a:rPr lang="cs-CZ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? Email </a:t>
            </a:r>
            <a:r>
              <a:rPr lang="cs-CZ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cs-CZ" sz="1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cytometry@uochb.cas.cz</a:t>
            </a:r>
          </a:p>
        </p:txBody>
      </p:sp>
      <p:pic>
        <p:nvPicPr>
          <p:cNvPr id="15" name="Obrázek 14" descr="Obsah obrázku osoba, muž, interiér, zeď&#10;&#10;Popis vygenerován s velmi vysokou mírou spolehlivosti">
            <a:extLst>
              <a:ext uri="{FF2B5EF4-FFF2-40B4-BE49-F238E27FC236}">
                <a16:creationId xmlns:a16="http://schemas.microsoft.com/office/drawing/2014/main" id="{23E01C6B-FA46-4BC3-82D7-A187342DCB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783" y="2768266"/>
            <a:ext cx="916837" cy="1210369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1FCBFD01-D362-4146-A16A-70177700E413}"/>
              </a:ext>
            </a:extLst>
          </p:cNvPr>
          <p:cNvSpPr txBox="1"/>
          <p:nvPr/>
        </p:nvSpPr>
        <p:spPr>
          <a:xfrm>
            <a:off x="5485620" y="2740907"/>
            <a:ext cx="23390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Miroslav Hájek</a:t>
            </a:r>
          </a:p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Experiment design, </a:t>
            </a:r>
            <a:r>
              <a:rPr lang="cs-CZ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Consultancy</a:t>
            </a:r>
            <a:endParaRPr lang="cs-C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Miroslav.hajek@uochb.cas.cz</a:t>
            </a:r>
            <a:endParaRPr lang="cs-C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D3E844E3-50D4-4D27-816F-93A5C767C139}"/>
              </a:ext>
            </a:extLst>
          </p:cNvPr>
          <p:cNvSpPr txBox="1"/>
          <p:nvPr/>
        </p:nvSpPr>
        <p:spPr>
          <a:xfrm>
            <a:off x="569167" y="1726540"/>
            <a:ext cx="1031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endParaRPr lang="cs-CZ" b="1" i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4056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272251" y="367523"/>
            <a:ext cx="4706389" cy="471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dirty="0">
                <a:solidFill>
                  <a:srgbClr val="002060"/>
                </a:solidFill>
                <a:latin typeface="+mn-lt"/>
              </a:rPr>
              <a:t>Data Analysis</a:t>
            </a:r>
            <a:r>
              <a:rPr lang="cs-CZ" sz="3200" b="1" dirty="0">
                <a:solidFill>
                  <a:srgbClr val="002060"/>
                </a:solidFill>
                <a:latin typeface="+mn-lt"/>
              </a:rPr>
              <a:t>/Gating and Statistics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5" y="188515"/>
            <a:ext cx="1876567" cy="65069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66255" y="898082"/>
            <a:ext cx="1181238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B04D028-46A5-4FD3-8023-D25B2F67D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026" y="1365589"/>
            <a:ext cx="11004842" cy="51452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b="1" u="sng" dirty="0">
                <a:solidFill>
                  <a:srgbClr val="002060"/>
                </a:solidFill>
              </a:rPr>
              <a:t>REGIONS</a:t>
            </a:r>
          </a:p>
          <a:p>
            <a:pPr marL="0" indent="0">
              <a:buNone/>
            </a:pPr>
            <a:r>
              <a:rPr lang="en-US" sz="2000" b="1" dirty="0"/>
              <a:t>A region is a numerical or graphical boundary that is used to define the characteristics of particles to include for further analysis.</a:t>
            </a:r>
          </a:p>
          <a:p>
            <a:endParaRPr lang="en-US" sz="2000" b="1" dirty="0"/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Drawing regions is often subjective, unless proper controls are used!</a:t>
            </a:r>
          </a:p>
          <a:p>
            <a:pPr marL="347662" lvl="2" indent="0">
              <a:buNone/>
            </a:pPr>
            <a:r>
              <a:rPr lang="en-US" b="1" dirty="0"/>
              <a:t>Critical Controls:</a:t>
            </a:r>
          </a:p>
          <a:p>
            <a:pPr lvl="3"/>
            <a:r>
              <a:rPr lang="en-US" sz="2000" b="1" dirty="0"/>
              <a:t>FMO control</a:t>
            </a:r>
          </a:p>
          <a:p>
            <a:pPr lvl="3"/>
            <a:r>
              <a:rPr lang="en-US" sz="2000" b="1" dirty="0"/>
              <a:t>Biological Controls</a:t>
            </a:r>
          </a:p>
          <a:p>
            <a:pPr lvl="4"/>
            <a:r>
              <a:rPr lang="en-US" sz="2000" b="1" dirty="0"/>
              <a:t>Stimulated samples</a:t>
            </a:r>
          </a:p>
          <a:p>
            <a:pPr lvl="4"/>
            <a:r>
              <a:rPr lang="en-US" sz="2000" b="1" dirty="0"/>
              <a:t>Reference control</a:t>
            </a:r>
            <a:r>
              <a:rPr lang="cs-CZ" sz="2000" b="1" dirty="0"/>
              <a:t>s</a:t>
            </a:r>
          </a:p>
          <a:p>
            <a:pPr marL="1828800" lvl="4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cs-CZ" sz="2000" b="1" dirty="0">
                <a:solidFill>
                  <a:srgbClr val="002060"/>
                </a:solidFill>
              </a:rPr>
              <a:t>Type of regions and how to place them:</a:t>
            </a:r>
          </a:p>
          <a:p>
            <a:r>
              <a:rPr lang="en-US" sz="2000" b="1" dirty="0"/>
              <a:t>Rectangular</a:t>
            </a:r>
            <a:r>
              <a:rPr lang="cs-CZ" sz="2000" b="1" dirty="0"/>
              <a:t>, </a:t>
            </a:r>
            <a:r>
              <a:rPr lang="en-US" sz="2000" b="1" dirty="0"/>
              <a:t>Circles/ellipses</a:t>
            </a:r>
            <a:r>
              <a:rPr lang="cs-CZ" sz="2000" b="1" dirty="0"/>
              <a:t>, </a:t>
            </a:r>
            <a:r>
              <a:rPr lang="en-US" sz="2000" b="1" dirty="0"/>
              <a:t>Polygon</a:t>
            </a:r>
            <a:r>
              <a:rPr lang="cs-CZ" sz="2000" b="1" dirty="0"/>
              <a:t>, </a:t>
            </a:r>
            <a:r>
              <a:rPr lang="en-US" sz="2000" b="1" dirty="0"/>
              <a:t>Quadrants</a:t>
            </a:r>
          </a:p>
          <a:p>
            <a:pPr marL="0" indent="0">
              <a:buNone/>
            </a:pPr>
            <a:endParaRPr lang="cs-CZ" sz="2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2000" b="1" dirty="0">
              <a:solidFill>
                <a:srgbClr val="002060"/>
              </a:solidFill>
            </a:endParaRPr>
          </a:p>
          <a:p>
            <a:endParaRPr lang="de-CH" sz="2000" b="1" dirty="0"/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9D1A5EB5-9468-441A-AE44-1D0D549F2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3989" y="2635383"/>
            <a:ext cx="3310879" cy="326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638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272251" y="367523"/>
            <a:ext cx="4706389" cy="471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dirty="0">
                <a:solidFill>
                  <a:srgbClr val="002060"/>
                </a:solidFill>
                <a:latin typeface="+mn-lt"/>
              </a:rPr>
              <a:t>Data Analysis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5" y="188515"/>
            <a:ext cx="1876567" cy="65069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66255" y="898082"/>
            <a:ext cx="1181238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970951" y="1142685"/>
            <a:ext cx="7343775" cy="503237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>
                <a:solidFill>
                  <a:srgbClr val="002060"/>
                </a:solidFill>
                <a:latin typeface="+mn-lt"/>
              </a:rPr>
              <a:t>Types of Regions and how to place them</a:t>
            </a:r>
            <a:endParaRPr lang="de-CH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B04D028-46A5-4FD3-8023-D25B2F67D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026" y="1890524"/>
            <a:ext cx="11004842" cy="4488724"/>
          </a:xfrm>
        </p:spPr>
        <p:txBody>
          <a:bodyPr>
            <a:normAutofit/>
          </a:bodyPr>
          <a:lstStyle/>
          <a:p>
            <a:pPr algn="just"/>
            <a:r>
              <a:rPr lang="en-US" sz="2000" b="1" dirty="0"/>
              <a:t>Data generated in flow cytometry is displayed using Multiparameter Acquisition and Display software platforms.</a:t>
            </a:r>
            <a:endParaRPr lang="cs-CZ" sz="2000" b="1" dirty="0"/>
          </a:p>
          <a:p>
            <a:pPr marL="0" indent="0" algn="just">
              <a:buNone/>
            </a:pPr>
            <a:endParaRPr lang="de-CH" sz="2000" b="1" dirty="0"/>
          </a:p>
          <a:p>
            <a:r>
              <a:rPr lang="en-US" sz="2000" b="1" dirty="0"/>
              <a:t>Histograms corresponding to each of the parameters of interest can be analyzed using statistical tools to calculate percentage of cells manifesting specific </a:t>
            </a:r>
            <a:r>
              <a:rPr lang="cs-CZ" sz="2000" b="1" dirty="0"/>
              <a:t>fluorescence, and fluorescence intensity.</a:t>
            </a:r>
          </a:p>
          <a:p>
            <a:pPr marL="0" indent="0">
              <a:buNone/>
            </a:pPr>
            <a:endParaRPr lang="en-US" sz="2000" b="1" dirty="0"/>
          </a:p>
          <a:p>
            <a:r>
              <a:rPr lang="en-US" sz="2200" b="1" dirty="0"/>
              <a:t>This information can be used to look at fluorescence expression within subpopulations of cells in a sample </a:t>
            </a:r>
            <a:r>
              <a:rPr lang="cs-CZ" sz="2200" b="1" dirty="0"/>
              <a:t>(</a:t>
            </a:r>
            <a:r>
              <a:rPr lang="en-US" sz="2200" b="1" dirty="0">
                <a:solidFill>
                  <a:srgbClr val="002060"/>
                </a:solidFill>
              </a:rPr>
              <a:t>GATING</a:t>
            </a:r>
            <a:r>
              <a:rPr lang="cs-CZ" sz="2200" b="1" dirty="0"/>
              <a:t>).</a:t>
            </a:r>
          </a:p>
          <a:p>
            <a:pPr marL="0" indent="0" algn="ctr">
              <a:buNone/>
            </a:pPr>
            <a:endParaRPr lang="cs-CZ" sz="2200" b="1" dirty="0"/>
          </a:p>
          <a:p>
            <a:pPr marL="0" indent="0">
              <a:buNone/>
            </a:pPr>
            <a:r>
              <a:rPr lang="cs-CZ" sz="2200" b="1" dirty="0">
                <a:solidFill>
                  <a:srgbClr val="002060"/>
                </a:solidFill>
              </a:rPr>
              <a:t>                                                          REGIONS and GATING …</a:t>
            </a:r>
            <a:endParaRPr lang="en-US" sz="2000" b="1" dirty="0"/>
          </a:p>
          <a:p>
            <a:pPr marL="0" indent="0">
              <a:buNone/>
            </a:pPr>
            <a:endParaRPr lang="de-CH" sz="2000" b="1" dirty="0"/>
          </a:p>
        </p:txBody>
      </p:sp>
    </p:spTree>
    <p:extLst>
      <p:ext uri="{BB962C8B-B14F-4D97-AF65-F5344CB8AC3E}">
        <p14:creationId xmlns:p14="http://schemas.microsoft.com/office/powerpoint/2010/main" val="23062232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5" y="188515"/>
            <a:ext cx="1876567" cy="65069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66255" y="898082"/>
            <a:ext cx="1181238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B04D028-46A5-4FD3-8023-D25B2F67D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026" y="898082"/>
            <a:ext cx="11004842" cy="44887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200" b="1" dirty="0"/>
          </a:p>
          <a:p>
            <a:pPr marL="0" indent="0">
              <a:buNone/>
            </a:pPr>
            <a:r>
              <a:rPr lang="cs-CZ" sz="2200" b="1" dirty="0">
                <a:solidFill>
                  <a:srgbClr val="002060"/>
                </a:solidFill>
              </a:rPr>
              <a:t>What gating means?</a:t>
            </a:r>
            <a:endParaRPr lang="de-CH" sz="2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000" b="1" dirty="0"/>
              <a:t>Gating uses regions to allow subsets of data to pass through to a downstream plot</a:t>
            </a:r>
            <a:r>
              <a:rPr lang="cs-CZ" sz="2000" b="1" dirty="0"/>
              <a:t>.</a:t>
            </a:r>
            <a:endParaRPr lang="en-US" sz="2000" b="1" dirty="0"/>
          </a:p>
          <a:p>
            <a:pPr marL="0" indent="0">
              <a:buNone/>
            </a:pPr>
            <a:r>
              <a:rPr lang="de-CH" sz="2000" b="1" dirty="0">
                <a:solidFill>
                  <a:srgbClr val="FF0000"/>
                </a:solidFill>
              </a:rPr>
              <a:t>Gating is a data reduction method. Gate carefully</a:t>
            </a:r>
            <a:r>
              <a:rPr lang="cs-CZ" sz="2000" b="1" dirty="0">
                <a:solidFill>
                  <a:srgbClr val="FF0000"/>
                </a:solidFill>
              </a:rPr>
              <a:t>!</a:t>
            </a:r>
            <a:endParaRPr lang="en-US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cs-CZ" sz="2000" b="1" dirty="0">
                <a:solidFill>
                  <a:srgbClr val="002060"/>
                </a:solidFill>
              </a:rPr>
              <a:t>Gating example: </a:t>
            </a:r>
            <a:br>
              <a:rPr lang="en-US" sz="2000" b="1" dirty="0">
                <a:solidFill>
                  <a:srgbClr val="002060"/>
                </a:solidFill>
              </a:rPr>
            </a:br>
            <a:r>
              <a:rPr lang="cs-CZ" sz="2000" b="1" dirty="0">
                <a:solidFill>
                  <a:srgbClr val="002060"/>
                </a:solidFill>
              </a:rPr>
              <a:t>Doublet exclusion</a:t>
            </a:r>
            <a:endParaRPr lang="en-US" sz="2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de-CH" sz="2000" b="1" dirty="0">
              <a:solidFill>
                <a:srgbClr val="00206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EDE186-F402-4340-8CD2-C6955DF94665}"/>
              </a:ext>
            </a:extLst>
          </p:cNvPr>
          <p:cNvSpPr txBox="1">
            <a:spLocks/>
          </p:cNvSpPr>
          <p:nvPr/>
        </p:nvSpPr>
        <p:spPr>
          <a:xfrm>
            <a:off x="7348451" y="467344"/>
            <a:ext cx="4706389" cy="471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dirty="0">
                <a:solidFill>
                  <a:srgbClr val="002060"/>
                </a:solidFill>
                <a:latin typeface="+mn-lt"/>
              </a:rPr>
              <a:t>Data Analysis</a:t>
            </a:r>
            <a:r>
              <a:rPr lang="cs-CZ" sz="3200" b="1" dirty="0">
                <a:solidFill>
                  <a:srgbClr val="002060"/>
                </a:solidFill>
                <a:latin typeface="+mn-lt"/>
              </a:rPr>
              <a:t>/Gating and Statistics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0EE5B4-B680-4E01-B0DD-042A722BF5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107" t="26052" r="-1"/>
          <a:stretch/>
        </p:blipFill>
        <p:spPr>
          <a:xfrm>
            <a:off x="2846647" y="2590801"/>
            <a:ext cx="7262554" cy="398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712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A8B8AE25-AE14-44D3-8037-D3360A9A2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2" y="66832"/>
            <a:ext cx="1876567" cy="650698"/>
          </a:xfrm>
          <a:prstGeom prst="rect">
            <a:avLst/>
          </a:prstGeom>
        </p:spPr>
      </p:pic>
      <p:cxnSp>
        <p:nvCxnSpPr>
          <p:cNvPr id="5" name="Straight Connector 9">
            <a:extLst>
              <a:ext uri="{FF2B5EF4-FFF2-40B4-BE49-F238E27FC236}">
                <a16:creationId xmlns:a16="http://schemas.microsoft.com/office/drawing/2014/main" id="{101D289D-9C32-424B-BA16-A783EB64C61B}"/>
              </a:ext>
            </a:extLst>
          </p:cNvPr>
          <p:cNvCxnSpPr/>
          <p:nvPr/>
        </p:nvCxnSpPr>
        <p:spPr>
          <a:xfrm>
            <a:off x="141735" y="717530"/>
            <a:ext cx="1181238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9D510613-EAC5-48EA-AFF7-125152F6F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1006" y="245840"/>
            <a:ext cx="2014717" cy="471690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Instruments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1601657A-1D75-4EED-8423-6DFBE860B427}"/>
              </a:ext>
            </a:extLst>
          </p:cNvPr>
          <p:cNvSpPr txBox="1"/>
          <p:nvPr/>
        </p:nvSpPr>
        <p:spPr>
          <a:xfrm>
            <a:off x="586969" y="995650"/>
            <a:ext cx="1092191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Analyzer</a:t>
            </a:r>
            <a:r>
              <a:rPr lang="cs-CZ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cs-CZ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BD LSRFortessa:</a:t>
            </a:r>
          </a:p>
          <a:p>
            <a:endParaRPr lang="en-US" sz="16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5 lasers: UV (355 nm), violet (405 nm), blue (488 nm), yellow-green (561 nm), red (633 nm)</a:t>
            </a:r>
          </a:p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20 detector analyzer capable of measuring 18 colors simultaneously</a:t>
            </a:r>
          </a:p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High throughput 96-well autosampler (HTS)</a:t>
            </a:r>
          </a:p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Acquisition workstation – PC with BD FACS Diva 8.0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51851B9F-8F4B-4DE9-9CB5-D9E5A3DBE3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422" y="4103914"/>
            <a:ext cx="3396344" cy="2264229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A5B0A59B-282A-4A90-8F22-86018F35DB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005" y="4103914"/>
            <a:ext cx="2718001" cy="1812191"/>
          </a:xfrm>
          <a:prstGeom prst="rect">
            <a:avLst/>
          </a:prstGeom>
        </p:spPr>
      </p:pic>
      <p:sp>
        <p:nvSpPr>
          <p:cNvPr id="21" name="TextBox 5">
            <a:extLst>
              <a:ext uri="{FF2B5EF4-FFF2-40B4-BE49-F238E27FC236}">
                <a16:creationId xmlns:a16="http://schemas.microsoft.com/office/drawing/2014/main" id="{33BE6F05-BCC4-4980-BCEC-E7F83F8A309D}"/>
              </a:ext>
            </a:extLst>
          </p:cNvPr>
          <p:cNvSpPr txBox="1"/>
          <p:nvPr/>
        </p:nvSpPr>
        <p:spPr>
          <a:xfrm>
            <a:off x="7796834" y="6044977"/>
            <a:ext cx="1964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Location: C 1.32</a:t>
            </a:r>
          </a:p>
        </p:txBody>
      </p:sp>
    </p:spTree>
    <p:extLst>
      <p:ext uri="{BB962C8B-B14F-4D97-AF65-F5344CB8AC3E}">
        <p14:creationId xmlns:p14="http://schemas.microsoft.com/office/powerpoint/2010/main" val="969479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A8B8AE25-AE14-44D3-8037-D3360A9A2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2" y="66832"/>
            <a:ext cx="1876567" cy="650698"/>
          </a:xfrm>
          <a:prstGeom prst="rect">
            <a:avLst/>
          </a:prstGeom>
        </p:spPr>
      </p:pic>
      <p:cxnSp>
        <p:nvCxnSpPr>
          <p:cNvPr id="5" name="Straight Connector 9">
            <a:extLst>
              <a:ext uri="{FF2B5EF4-FFF2-40B4-BE49-F238E27FC236}">
                <a16:creationId xmlns:a16="http://schemas.microsoft.com/office/drawing/2014/main" id="{101D289D-9C32-424B-BA16-A783EB64C61B}"/>
              </a:ext>
            </a:extLst>
          </p:cNvPr>
          <p:cNvCxnSpPr/>
          <p:nvPr/>
        </p:nvCxnSpPr>
        <p:spPr>
          <a:xfrm>
            <a:off x="141735" y="717530"/>
            <a:ext cx="1181238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9" name="Obrázek 6">
            <a:extLst>
              <a:ext uri="{FF2B5EF4-FFF2-40B4-BE49-F238E27FC236}">
                <a16:creationId xmlns:a16="http://schemas.microsoft.com/office/drawing/2014/main" id="{E4EFFFBD-CD73-4829-A82A-0F414953F2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478"/>
          <a:stretch/>
        </p:blipFill>
        <p:spPr>
          <a:xfrm>
            <a:off x="1910519" y="852333"/>
            <a:ext cx="8588455" cy="584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615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A8B8AE25-AE14-44D3-8037-D3360A9A2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2" y="66832"/>
            <a:ext cx="1876567" cy="650698"/>
          </a:xfrm>
          <a:prstGeom prst="rect">
            <a:avLst/>
          </a:prstGeom>
        </p:spPr>
      </p:pic>
      <p:cxnSp>
        <p:nvCxnSpPr>
          <p:cNvPr id="5" name="Straight Connector 9">
            <a:extLst>
              <a:ext uri="{FF2B5EF4-FFF2-40B4-BE49-F238E27FC236}">
                <a16:creationId xmlns:a16="http://schemas.microsoft.com/office/drawing/2014/main" id="{101D289D-9C32-424B-BA16-A783EB64C61B}"/>
              </a:ext>
            </a:extLst>
          </p:cNvPr>
          <p:cNvCxnSpPr/>
          <p:nvPr/>
        </p:nvCxnSpPr>
        <p:spPr>
          <a:xfrm>
            <a:off x="141735" y="717530"/>
            <a:ext cx="1181238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9D510613-EAC5-48EA-AFF7-125152F6F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1006" y="245840"/>
            <a:ext cx="2014717" cy="471690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Instruments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1601657A-1D75-4EED-8423-6DFBE860B427}"/>
              </a:ext>
            </a:extLst>
          </p:cNvPr>
          <p:cNvSpPr txBox="1"/>
          <p:nvPr/>
        </p:nvSpPr>
        <p:spPr>
          <a:xfrm>
            <a:off x="586969" y="995650"/>
            <a:ext cx="1092191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Cell </a:t>
            </a:r>
            <a:r>
              <a:rPr lang="cs-CZ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sorter</a:t>
            </a:r>
            <a:r>
              <a:rPr lang="cs-CZ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(FACS)</a:t>
            </a:r>
          </a:p>
          <a:p>
            <a:endParaRPr lang="cs-CZ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BD </a:t>
            </a:r>
            <a:r>
              <a:rPr lang="cs-CZ" sz="16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FACSAria</a:t>
            </a:r>
            <a:r>
              <a:rPr lang="cs-CZ" sz="1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  <a:r>
              <a:rPr lang="en-US" sz="1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16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3 lasers: violet (405 nm), blue (488 nm), red (633 nm)</a:t>
            </a:r>
          </a:p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11 detector analyzer capable of measuring 9 colors simultaneously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Cells can be brought in: 15 ml Falcon, 5 ml FACS tubes, 1.5 ml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Eppendorfs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Collection device: falcons (2-way sort), tubes and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Eppendorfs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(4-way sort), slides, well-plates</a:t>
            </a:r>
          </a:p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Temperature control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nozzles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: 70, 85 and 100 µm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2EB03EDA-B1B1-4647-B197-AC099DA149E2}"/>
              </a:ext>
            </a:extLst>
          </p:cNvPr>
          <p:cNvSpPr txBox="1"/>
          <p:nvPr/>
        </p:nvSpPr>
        <p:spPr>
          <a:xfrm rot="1685987">
            <a:off x="9732417" y="5108134"/>
            <a:ext cx="2169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Location: A 2.29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53C0CD4C-B94F-47A1-9636-06A86B5862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142" y="4591954"/>
            <a:ext cx="2429729" cy="1619819"/>
          </a:xfrm>
          <a:prstGeom prst="rect">
            <a:avLst/>
          </a:prstGeom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D0FAC350-98B4-4306-B99E-D29A840EC6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750" y="4404673"/>
            <a:ext cx="1276776" cy="19151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E90DB4D-C148-4AE2-A21D-9C7260082A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14" y="4619076"/>
            <a:ext cx="2388810" cy="159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977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A8B8AE25-AE14-44D3-8037-D3360A9A2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2" y="66832"/>
            <a:ext cx="1876567" cy="650698"/>
          </a:xfrm>
          <a:prstGeom prst="rect">
            <a:avLst/>
          </a:prstGeom>
        </p:spPr>
      </p:pic>
      <p:cxnSp>
        <p:nvCxnSpPr>
          <p:cNvPr id="5" name="Straight Connector 9">
            <a:extLst>
              <a:ext uri="{FF2B5EF4-FFF2-40B4-BE49-F238E27FC236}">
                <a16:creationId xmlns:a16="http://schemas.microsoft.com/office/drawing/2014/main" id="{101D289D-9C32-424B-BA16-A783EB64C61B}"/>
              </a:ext>
            </a:extLst>
          </p:cNvPr>
          <p:cNvCxnSpPr/>
          <p:nvPr/>
        </p:nvCxnSpPr>
        <p:spPr>
          <a:xfrm>
            <a:off x="141735" y="717530"/>
            <a:ext cx="1181238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3" name="Zástupný symbol pro obsah 11">
            <a:extLst>
              <a:ext uri="{FF2B5EF4-FFF2-40B4-BE49-F238E27FC236}">
                <a16:creationId xmlns:a16="http://schemas.microsoft.com/office/drawing/2014/main" id="{63E9EC3D-7925-46A8-B5F2-0A45DE71E0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4256" b="32020"/>
          <a:stretch/>
        </p:blipFill>
        <p:spPr>
          <a:xfrm>
            <a:off x="823555" y="968829"/>
            <a:ext cx="10100532" cy="506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523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A8B8AE25-AE14-44D3-8037-D3360A9A2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2" y="66832"/>
            <a:ext cx="1876567" cy="650698"/>
          </a:xfrm>
          <a:prstGeom prst="rect">
            <a:avLst/>
          </a:prstGeom>
        </p:spPr>
      </p:pic>
      <p:cxnSp>
        <p:nvCxnSpPr>
          <p:cNvPr id="5" name="Straight Connector 9">
            <a:extLst>
              <a:ext uri="{FF2B5EF4-FFF2-40B4-BE49-F238E27FC236}">
                <a16:creationId xmlns:a16="http://schemas.microsoft.com/office/drawing/2014/main" id="{101D289D-9C32-424B-BA16-A783EB64C61B}"/>
              </a:ext>
            </a:extLst>
          </p:cNvPr>
          <p:cNvCxnSpPr/>
          <p:nvPr/>
        </p:nvCxnSpPr>
        <p:spPr>
          <a:xfrm>
            <a:off x="166252" y="694831"/>
            <a:ext cx="1181238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F55489-C86E-4390-8CAB-F8BCDA075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644" y="927583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principles of Flow Cytometry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7519453-2C26-47B1-A7F9-0861AC900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3777" y="316825"/>
            <a:ext cx="5061858" cy="352874"/>
          </a:xfrm>
        </p:spPr>
        <p:txBody>
          <a:bodyPr>
            <a:noAutofit/>
          </a:bodyPr>
          <a:lstStyle/>
          <a:p>
            <a:r>
              <a:rPr lang="cs-CZ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Biochemical Pharmacology │ Flow Cytometry Laboratory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27680DD3-FC4A-41F7-9C3D-AB2B612E2959}"/>
              </a:ext>
            </a:extLst>
          </p:cNvPr>
          <p:cNvSpPr/>
          <p:nvPr/>
        </p:nvSpPr>
        <p:spPr>
          <a:xfrm>
            <a:off x="674914" y="1702364"/>
            <a:ext cx="8479972" cy="3576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b="1" u="sng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Topics</a:t>
            </a:r>
            <a:r>
              <a:rPr lang="cs-CZ" sz="2400" b="1" u="sng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400" b="1" u="sng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Covered</a:t>
            </a:r>
            <a:r>
              <a:rPr lang="cs-CZ" sz="2400" b="1" u="sng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cs-CZ" sz="24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is Flow Cytometry?</a:t>
            </a:r>
            <a:endParaRPr lang="cs-CZ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History of Flow Cytometry</a:t>
            </a:r>
            <a:endParaRPr lang="cs-CZ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Which particles can be analyzed?</a:t>
            </a:r>
            <a:endParaRPr lang="cs-CZ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is measured? (FSC, SSC? Relative intensity of fluorescence)</a:t>
            </a:r>
            <a:endParaRPr lang="cs-CZ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Instrumentation</a:t>
            </a:r>
            <a:r>
              <a:rPr lang="cs-CZ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Fluidic system</a:t>
            </a:r>
            <a:endParaRPr lang="cs-CZ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Optic</a:t>
            </a:r>
            <a:r>
              <a:rPr lang="cs-CZ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system</a:t>
            </a:r>
            <a:endParaRPr lang="cs-CZ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Electronic system</a:t>
            </a:r>
            <a:endParaRPr lang="cs-CZ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 visualization</a:t>
            </a:r>
            <a:r>
              <a:rPr lang="cs-CZ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Plots and gating strategies</a:t>
            </a:r>
            <a:endParaRPr lang="cs-CZ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309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zh_praesentation_e">
  <a:themeElements>
    <a:clrScheme name="UZH">
      <a:dk1>
        <a:srgbClr val="000000"/>
      </a:dk1>
      <a:lt1>
        <a:srgbClr val="FFFFFF"/>
      </a:lt1>
      <a:dk2>
        <a:srgbClr val="0028A5"/>
      </a:dk2>
      <a:lt2>
        <a:srgbClr val="808080"/>
      </a:lt2>
      <a:accent1>
        <a:srgbClr val="0028A5"/>
      </a:accent1>
      <a:accent2>
        <a:srgbClr val="667EC9"/>
      </a:accent2>
      <a:accent3>
        <a:srgbClr val="A3B5C5"/>
      </a:accent3>
      <a:accent4>
        <a:srgbClr val="C8CED4"/>
      </a:accent4>
      <a:accent5>
        <a:srgbClr val="DC6027"/>
      </a:accent5>
      <a:accent6>
        <a:srgbClr val="EAA07D"/>
      </a:accent6>
      <a:hlink>
        <a:srgbClr val="DC6027"/>
      </a:hlink>
      <a:folHlink>
        <a:srgbClr val="0000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Uni ZH">
        <a:dk1>
          <a:srgbClr val="000000"/>
        </a:dk1>
        <a:lt1>
          <a:srgbClr val="FFFFFF"/>
        </a:lt1>
        <a:dk2>
          <a:srgbClr val="0028A5"/>
        </a:dk2>
        <a:lt2>
          <a:srgbClr val="808080"/>
        </a:lt2>
        <a:accent1>
          <a:srgbClr val="0028A5"/>
        </a:accent1>
        <a:accent2>
          <a:srgbClr val="A3ADB7"/>
        </a:accent2>
        <a:accent3>
          <a:srgbClr val="DC6027"/>
        </a:accent3>
        <a:accent4>
          <a:srgbClr val="000000"/>
        </a:accent4>
        <a:accent5>
          <a:srgbClr val="AAACCF"/>
        </a:accent5>
        <a:accent6>
          <a:srgbClr val="939CA6"/>
        </a:accent6>
        <a:hlink>
          <a:srgbClr val="DC6027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1487</TotalTime>
  <Words>2117</Words>
  <Application>Microsoft Office PowerPoint</Application>
  <PresentationFormat>Širokoúhlá obrazovka</PresentationFormat>
  <Paragraphs>396</Paragraphs>
  <Slides>42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51" baseType="lpstr">
      <vt:lpstr>MS PGothic</vt:lpstr>
      <vt:lpstr>Arial</vt:lpstr>
      <vt:lpstr>Calibri</vt:lpstr>
      <vt:lpstr>Calibri Light</vt:lpstr>
      <vt:lpstr>Symbol</vt:lpstr>
      <vt:lpstr>Times New Roman</vt:lpstr>
      <vt:lpstr>Office Theme</vt:lpstr>
      <vt:lpstr>uzh_praesentation_e</vt:lpstr>
      <vt:lpstr>Worksheet</vt:lpstr>
      <vt:lpstr>Flow Cytometry Workshop: Principles and Methods</vt:lpstr>
      <vt:lpstr>Program:</vt:lpstr>
      <vt:lpstr>Biochemical Pharmacology: Flow Cytometry Laboratory</vt:lpstr>
      <vt:lpstr>Biochemical Pharmacology: Flow Cytometry Laboratory</vt:lpstr>
      <vt:lpstr>Instruments</vt:lpstr>
      <vt:lpstr>Prezentace aplikace PowerPoint</vt:lpstr>
      <vt:lpstr>Instruments</vt:lpstr>
      <vt:lpstr>Prezentace aplikace PowerPoint</vt:lpstr>
      <vt:lpstr>Biochemical Pharmacology │ Flow Cytometry Laboratory</vt:lpstr>
      <vt:lpstr>Basic principles of Flow Cytometry</vt:lpstr>
      <vt:lpstr>Basic principles of Flow Cytometry</vt:lpstr>
      <vt:lpstr>Basic principles of Flow Cytometry</vt:lpstr>
      <vt:lpstr>Basic principles of Flow Cytometry</vt:lpstr>
      <vt:lpstr>Instrument overview</vt:lpstr>
      <vt:lpstr>Instrumentation</vt:lpstr>
      <vt:lpstr>Fluidic System</vt:lpstr>
      <vt:lpstr>Instrumentation</vt:lpstr>
      <vt:lpstr>Instrumentation</vt:lpstr>
      <vt:lpstr>Laser as excitation source!</vt:lpstr>
      <vt:lpstr>But how does the flow cytometer know that it is the same cell passing the different laser?</vt:lpstr>
      <vt:lpstr>Prezentace aplikace PowerPoint</vt:lpstr>
      <vt:lpstr>Optical System</vt:lpstr>
      <vt:lpstr>Optical System</vt:lpstr>
      <vt:lpstr>Optical System</vt:lpstr>
      <vt:lpstr>Optical System</vt:lpstr>
      <vt:lpstr>Optical System</vt:lpstr>
      <vt:lpstr>Optical System</vt:lpstr>
      <vt:lpstr>Optical System</vt:lpstr>
      <vt:lpstr>From Fluorescence to Computer Display</vt:lpstr>
      <vt:lpstr>3. Electronics</vt:lpstr>
      <vt:lpstr>Prezentace aplikace PowerPoint</vt:lpstr>
      <vt:lpstr>How the voltage pulse signals are stored</vt:lpstr>
      <vt:lpstr>How histograms are created</vt:lpstr>
      <vt:lpstr>Prezentace aplikace PowerPoint</vt:lpstr>
      <vt:lpstr>Prezentace aplikace PowerPoint</vt:lpstr>
      <vt:lpstr>Prezentace aplikace PowerPoint</vt:lpstr>
      <vt:lpstr>Prezentace aplikace PowerPoint</vt:lpstr>
      <vt:lpstr>Contour Plots</vt:lpstr>
      <vt:lpstr>Prezentace aplikace PowerPoint</vt:lpstr>
      <vt:lpstr>Prezentace aplikace PowerPoint</vt:lpstr>
      <vt:lpstr>Types of Regions and how to place them</vt:lpstr>
      <vt:lpstr>Prezentace aplikace PowerPoint</vt:lpstr>
    </vt:vector>
  </TitlesOfParts>
  <Company>Ústav organické chemie a biochemie AV ČR, v.v.i.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Basics of Flow Cytometry</dc:title>
  <dc:creator>KeprovaA</dc:creator>
  <cp:lastModifiedBy>ALENA KEPROVA</cp:lastModifiedBy>
  <cp:revision>214</cp:revision>
  <dcterms:created xsi:type="dcterms:W3CDTF">2017-09-20T15:34:19Z</dcterms:created>
  <dcterms:modified xsi:type="dcterms:W3CDTF">2017-11-07T06:12:10Z</dcterms:modified>
</cp:coreProperties>
</file>