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1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79" r:id="rId16"/>
    <p:sldId id="380" r:id="rId17"/>
    <p:sldId id="383" r:id="rId18"/>
    <p:sldId id="368" r:id="rId19"/>
    <p:sldId id="369" r:id="rId20"/>
    <p:sldId id="370" r:id="rId21"/>
    <p:sldId id="373" r:id="rId22"/>
    <p:sldId id="377" r:id="rId23"/>
    <p:sldId id="374" r:id="rId24"/>
    <p:sldId id="381" r:id="rId25"/>
    <p:sldId id="382" r:id="rId26"/>
    <p:sldId id="3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4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ffiles.core.uzh.ch\fcffiles\FCFStaff\Phil\20161219%20PSchaetzle%20AB%20titration\2016-12-19_6c%20panel%20titration\09-Jan-2017_CD8%20titration%20SI%20calculation.wsp%20FlowJo%20table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8538759969135"/>
          <c:y val="7.1468804148362486E-2"/>
          <c:w val="0.85136415097247919"/>
          <c:h val="0.777808245668514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Sheet0!$A$16:$A$22</c:f>
              <c:strCache>
                <c:ptCount val="7"/>
                <c:pt idx="0">
                  <c:v>1:50</c:v>
                </c:pt>
                <c:pt idx="1">
                  <c:v>1:100</c:v>
                </c:pt>
                <c:pt idx="2">
                  <c:v>1:200</c:v>
                </c:pt>
                <c:pt idx="3">
                  <c:v>1:400</c:v>
                </c:pt>
                <c:pt idx="4">
                  <c:v>1:800</c:v>
                </c:pt>
                <c:pt idx="5">
                  <c:v>1:1200</c:v>
                </c:pt>
                <c:pt idx="6">
                  <c:v>1:1600</c:v>
                </c:pt>
              </c:strCache>
            </c:strRef>
          </c:cat>
          <c:val>
            <c:numRef>
              <c:f>Sheet0!$B$16:$B$22</c:f>
              <c:numCache>
                <c:formatCode>General</c:formatCode>
                <c:ptCount val="7"/>
                <c:pt idx="0">
                  <c:v>194.55653566229984</c:v>
                </c:pt>
                <c:pt idx="1">
                  <c:v>250.62711081794194</c:v>
                </c:pt>
                <c:pt idx="2">
                  <c:v>248.31963667820071</c:v>
                </c:pt>
                <c:pt idx="3">
                  <c:v>157.54306610407878</c:v>
                </c:pt>
                <c:pt idx="4">
                  <c:v>88.931486486486477</c:v>
                </c:pt>
                <c:pt idx="5">
                  <c:v>36.138265993265996</c:v>
                </c:pt>
                <c:pt idx="6">
                  <c:v>15.510294117647058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3F-4A4E-89D7-6FC90FFDC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542784"/>
        <c:axId val="189543176"/>
      </c:lineChart>
      <c:catAx>
        <c:axId val="1895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543176"/>
        <c:crosses val="autoZero"/>
        <c:auto val="1"/>
        <c:lblAlgn val="ctr"/>
        <c:lblOffset val="100"/>
        <c:noMultiLvlLbl val="0"/>
      </c:catAx>
      <c:valAx>
        <c:axId val="18954317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Stain Index</a:t>
                </a:r>
              </a:p>
            </c:rich>
          </c:tx>
          <c:layout>
            <c:manualLayout>
              <c:xMode val="edge"/>
              <c:yMode val="edge"/>
              <c:x val="5.5143212272789295E-2"/>
              <c:y val="0.29132278591870153"/>
            </c:manualLayout>
          </c:layout>
          <c:overlay val="0"/>
          <c:spPr>
            <a:noFill/>
            <a:ln w="127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crossAx val="189542784"/>
        <c:crosses val="autoZero"/>
        <c:crossBetween val="between"/>
      </c:valAx>
      <c:spPr>
        <a:noFill/>
        <a:ln w="127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0.11445</cdr:x>
      <cdr:y>0.16664</cdr:y>
    </cdr:from>
    <cdr:to>
      <cdr:x>0.11445</cdr:x>
      <cdr:y>0.84691</cdr:y>
    </cdr:to>
    <cdr:cxnSp macro="">
      <cdr:nvCxnSpPr>
        <cdr:cNvPr id="3" name="Přímá spojnice 2">
          <a:extLst xmlns:a="http://schemas.openxmlformats.org/drawingml/2006/main">
            <a:ext uri="{FF2B5EF4-FFF2-40B4-BE49-F238E27FC236}">
              <a16:creationId xmlns:a16="http://schemas.microsoft.com/office/drawing/2014/main" id="{CD0A5656-253C-4F3D-8307-A990CE605AE8}"/>
            </a:ext>
          </a:extLst>
        </cdr:cNvPr>
        <cdr:cNvCxnSpPr/>
      </cdr:nvCxnSpPr>
      <cdr:spPr>
        <a:xfrm xmlns:a="http://schemas.openxmlformats.org/drawingml/2006/main">
          <a:off x="629173" y="533547"/>
          <a:ext cx="0" cy="217801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8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2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00151" y="1989138"/>
            <a:ext cx="9791700" cy="1295400"/>
          </a:xfrm>
        </p:spPr>
        <p:txBody>
          <a:bodyPr/>
          <a:lstStyle>
            <a:lvl1pPr>
              <a:defRPr sz="39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Basics of Flow Cytometry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00151" y="3429000"/>
            <a:ext cx="9791700" cy="1752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Thomas </a:t>
            </a:r>
            <a:r>
              <a:rPr lang="en-US" noProof="0" dirty="0" err="1"/>
              <a:t>Liechti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Compact Course – May 216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1" y="6524625"/>
            <a:ext cx="28448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2285" y="6524625"/>
            <a:ext cx="2459567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095A06C1-A939-4FDB-AEB0-B335844834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104" name="Line 8"/>
          <p:cNvSpPr>
            <a:spLocks noChangeShapeType="1"/>
          </p:cNvSpPr>
          <p:nvPr userDrawn="1"/>
        </p:nvSpPr>
        <p:spPr bwMode="auto">
          <a:xfrm>
            <a:off x="0" y="1125538"/>
            <a:ext cx="1219200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noProof="0"/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1200151" y="852488"/>
            <a:ext cx="97917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>
              <a:spcBef>
                <a:spcPct val="50000"/>
              </a:spcBef>
            </a:pPr>
            <a:r>
              <a:rPr lang="en-US" sz="1400" b="1" kern="120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Flow</a:t>
            </a:r>
            <a:r>
              <a:rPr lang="en-US" sz="1400" b="1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400" b="1" kern="1200" baseline="0" noProof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Cytometry</a:t>
            </a:r>
            <a:r>
              <a:rPr lang="en-US" sz="1400" b="1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Facility</a:t>
            </a:r>
            <a:endParaRPr lang="en-US" sz="1400" b="1" noProof="0" dirty="0"/>
          </a:p>
        </p:txBody>
      </p:sp>
      <p:pic>
        <p:nvPicPr>
          <p:cNvPr id="10" name="Grafik 9" descr="uzh_logo_e_pos_grau_1mm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5900" y="142812"/>
            <a:ext cx="2702560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1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1125538"/>
            <a:ext cx="12192000" cy="57324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9320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298DDF54-96CA-4706-AFE9-54D71408EAE8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172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00152" y="2205039"/>
            <a:ext cx="4703233" cy="3887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298DDF54-96CA-4706-AFE9-54D71408EAE8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288618" y="2205039"/>
            <a:ext cx="4703233" cy="388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079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ext /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00152" y="2205039"/>
            <a:ext cx="4703233" cy="3887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298DDF54-96CA-4706-AFE9-54D71408EAE8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6288618" y="2205039"/>
            <a:ext cx="4703233" cy="38877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00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Picture /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8618" y="2205039"/>
            <a:ext cx="4703233" cy="3887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Page </a:t>
            </a:r>
            <a:fld id="{298DDF54-96CA-4706-AFE9-54D71408EAE8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1200152" y="2205039"/>
            <a:ext cx="4703233" cy="38877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9789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45B55F50-8663-4465-A6C3-5F55140633EF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2063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478F-2C9D-4DD6-AF03-B4E54D394435}" type="datetimeFigureOut">
              <a:rPr lang="de-CH" smtClean="0"/>
              <a:t>06.11.2017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50F4-C32B-4782-BA66-6B05E728186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188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3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2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5D0-5071-430C-ACD8-C490D24739B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75D0-5071-430C-ACD8-C490D24739B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24A2-EFB9-4EAF-8AD4-32594609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0151" y="1268414"/>
            <a:ext cx="97917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1" y="2205039"/>
            <a:ext cx="97917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0151" y="6524625"/>
            <a:ext cx="124671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noProof="0"/>
              <a:t>Thomas Liechti</a:t>
            </a:r>
            <a:endParaRPr lang="en-US" noProof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4234" y="6524625"/>
            <a:ext cx="700828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4" y="6524625"/>
            <a:ext cx="105621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 noProof="0"/>
              <a:t>Page </a:t>
            </a:r>
            <a:fld id="{45B55F50-8663-4465-A6C3-5F55140633E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125538"/>
            <a:ext cx="1219200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noProof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200151" y="852488"/>
            <a:ext cx="278361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>
              <a:spcBef>
                <a:spcPct val="50000"/>
              </a:spcBef>
            </a:pPr>
            <a:r>
              <a:rPr lang="en-US" sz="1400" b="1" kern="120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Flow </a:t>
            </a:r>
            <a:r>
              <a:rPr lang="en-US" sz="1400" b="1" kern="1200" noProof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Cytometry</a:t>
            </a:r>
            <a:r>
              <a:rPr lang="en-US" sz="1400" b="1" kern="1200" noProof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Facility</a:t>
            </a:r>
            <a:endParaRPr lang="en-US" sz="1400" b="1" noProof="0" dirty="0"/>
          </a:p>
        </p:txBody>
      </p:sp>
      <p:pic>
        <p:nvPicPr>
          <p:cNvPr id="10" name="Grafik 9" descr="uzh_logo_e_pos_grau_1mm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900" y="142812"/>
            <a:ext cx="2702560" cy="684276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4751851" y="795552"/>
            <a:ext cx="6240693" cy="2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/>
          <a:lstStyle/>
          <a:p>
            <a:pPr algn="r">
              <a:spcBef>
                <a:spcPct val="50000"/>
              </a:spcBef>
            </a:pPr>
            <a:r>
              <a:rPr lang="en-US" sz="2000" b="1" noProof="0" dirty="0"/>
              <a:t>Basics of Flow</a:t>
            </a:r>
            <a:r>
              <a:rPr lang="en-US" sz="2000" b="1" baseline="0" noProof="0" dirty="0"/>
              <a:t> Cytometry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9899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40000"/>
        </a:spcBef>
        <a:spcAft>
          <a:spcPct val="0"/>
        </a:spcAft>
        <a:buFont typeface="Arial" charset="0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344488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2pPr>
      <a:lvl3pPr marL="7143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3pPr>
      <a:lvl4pPr marL="1069975" indent="-3540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4382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5pPr>
      <a:lvl6pPr marL="18954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6pPr>
      <a:lvl7pPr marL="23526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7pPr>
      <a:lvl8pPr marL="28098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8pPr>
      <a:lvl9pPr marL="32670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27909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22" y="1629294"/>
            <a:ext cx="10571450" cy="4886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CH" sz="2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50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Consider particles of interest and their inherent characteristics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(Bacteria, lymphocytes, cell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lines, organelles)</a:t>
            </a:r>
          </a:p>
          <a:p>
            <a:pPr marL="0" indent="0">
              <a:spcBef>
                <a:spcPts val="1500"/>
              </a:spcBef>
              <a:buNone/>
            </a:pP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Cell preparation and potential pitfalls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(Mild vs. harsh procedures, trypsinizing vs.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ex vivo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preparations)</a:t>
            </a:r>
          </a:p>
          <a:p>
            <a:pPr marL="0" indent="0">
              <a:spcBef>
                <a:spcPts val="1500"/>
              </a:spcBef>
              <a:buNone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Marker selection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(Critical, well-known, speculative and additional helpful markers)</a:t>
            </a:r>
          </a:p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Biological controls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1600" dirty="0">
                <a:sym typeface="Wingdings" pitchFamily="2" charset="2"/>
              </a:rPr>
              <a:t>                                                           </a:t>
            </a:r>
            <a:r>
              <a:rPr lang="en-US" sz="1600" b="1" dirty="0">
                <a:sym typeface="Wingdings" pitchFamily="2" charset="2"/>
              </a:rPr>
              <a:t>          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                                             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Goal: Biologically meaningful results</a:t>
            </a:r>
            <a:endParaRPr lang="de-CH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82828" y="222459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Design and Controls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142" y="1080655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consideration – Good science!</a:t>
            </a:r>
          </a:p>
        </p:txBody>
      </p:sp>
      <p:sp>
        <p:nvSpPr>
          <p:cNvPr id="12" name="Curved Right Arrow 11"/>
          <p:cNvSpPr/>
          <p:nvPr/>
        </p:nvSpPr>
        <p:spPr>
          <a:xfrm>
            <a:off x="3486150" y="5414772"/>
            <a:ext cx="466725" cy="633603"/>
          </a:xfrm>
          <a:prstGeom prst="curv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327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20689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79" y="1719109"/>
            <a:ext cx="10571450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quantifiable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data</a:t>
            </a:r>
            <a:endParaRPr lang="de-CH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82828" y="232481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672" y="918788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Optimizing Photon Multiplier Tube Voltages (PMTVs)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165" y="2080776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>
              <a:sym typeface="Wingdings" pitchFamily="2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0639" t="46312" r="31306" b="37745"/>
          <a:stretch/>
        </p:blipFill>
        <p:spPr>
          <a:xfrm>
            <a:off x="3471080" y="2587920"/>
            <a:ext cx="2640699" cy="14731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633179" y="4130873"/>
            <a:ext cx="2670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Avoid off scale populations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C:\Users\KeprovaA\Desktop\podtržítko fina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CA870CF-C6EE-4D00-840B-8521AE918499}"/>
              </a:ext>
            </a:extLst>
          </p:cNvPr>
          <p:cNvSpPr txBox="1"/>
          <p:nvPr/>
        </p:nvSpPr>
        <p:spPr>
          <a:xfrm>
            <a:off x="4403382" y="3990195"/>
            <a:ext cx="62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FL-1</a:t>
            </a: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E609F7DB-F42F-4ACA-9A78-4148BBC08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39" t="46312" r="31306" b="37745"/>
          <a:stretch/>
        </p:blipFill>
        <p:spPr>
          <a:xfrm>
            <a:off x="6172793" y="2587920"/>
            <a:ext cx="2640699" cy="1473117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B2559B02-717F-47DE-87D0-1038FCF3B570}"/>
              </a:ext>
            </a:extLst>
          </p:cNvPr>
          <p:cNvSpPr txBox="1"/>
          <p:nvPr/>
        </p:nvSpPr>
        <p:spPr>
          <a:xfrm>
            <a:off x="7105095" y="3990195"/>
            <a:ext cx="62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FL-1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8B262328-8E34-469A-B974-D1634CAA6D37}"/>
              </a:ext>
            </a:extLst>
          </p:cNvPr>
          <p:cNvSpPr/>
          <p:nvPr/>
        </p:nvSpPr>
        <p:spPr>
          <a:xfrm>
            <a:off x="8410114" y="2747916"/>
            <a:ext cx="506895" cy="1372631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93848D37-A2D7-4AD1-B301-4D3B74DA00ED}"/>
              </a:ext>
            </a:extLst>
          </p:cNvPr>
          <p:cNvCxnSpPr/>
          <p:nvPr/>
        </p:nvCxnSpPr>
        <p:spPr>
          <a:xfrm flipH="1">
            <a:off x="7493142" y="3493113"/>
            <a:ext cx="1098005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98E57FC-B1F1-4D3B-817D-B809331ABB61}"/>
              </a:ext>
            </a:extLst>
          </p:cNvPr>
          <p:cNvSpPr txBox="1"/>
          <p:nvPr/>
        </p:nvSpPr>
        <p:spPr>
          <a:xfrm>
            <a:off x="6705747" y="2218588"/>
            <a:ext cx="157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↓ FL-1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PMTVs</a:t>
            </a:r>
            <a:endParaRPr lang="cs-CZ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8EA3588-1351-4354-9293-41472556C35D}"/>
              </a:ext>
            </a:extLst>
          </p:cNvPr>
          <p:cNvSpPr/>
          <p:nvPr/>
        </p:nvSpPr>
        <p:spPr>
          <a:xfrm>
            <a:off x="3590925" y="4438650"/>
            <a:ext cx="2371725" cy="176264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22096775-49A6-4B95-AD2A-3C3CAC831C65}"/>
              </a:ext>
            </a:extLst>
          </p:cNvPr>
          <p:cNvSpPr txBox="1"/>
          <p:nvPr/>
        </p:nvSpPr>
        <p:spPr>
          <a:xfrm rot="16200000">
            <a:off x="3006668" y="5126833"/>
            <a:ext cx="75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SSC-A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F3C6E1B-6B0A-4B18-BDDD-B27F30577FA9}"/>
              </a:ext>
            </a:extLst>
          </p:cNvPr>
          <p:cNvSpPr txBox="1"/>
          <p:nvPr/>
        </p:nvSpPr>
        <p:spPr>
          <a:xfrm>
            <a:off x="4413325" y="6252801"/>
            <a:ext cx="92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FCS-A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279A9EF3-C37F-4F0E-B7C4-01C8B210BC01}"/>
              </a:ext>
            </a:extLst>
          </p:cNvPr>
          <p:cNvSpPr/>
          <p:nvPr/>
        </p:nvSpPr>
        <p:spPr>
          <a:xfrm>
            <a:off x="5266312" y="4444661"/>
            <a:ext cx="714375" cy="1295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36236B2E-9CFA-4E94-BA71-DBA10CC138B7}"/>
              </a:ext>
            </a:extLst>
          </p:cNvPr>
          <p:cNvSpPr/>
          <p:nvPr/>
        </p:nvSpPr>
        <p:spPr>
          <a:xfrm rot="5400000">
            <a:off x="3277016" y="5799048"/>
            <a:ext cx="714375" cy="1295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18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8828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2" y="1803818"/>
            <a:ext cx="10571450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brightest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smallest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overlap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31825" lvl="1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Appropriate choice of fluorochromes to minimize spectral overlap</a:t>
            </a:r>
          </a:p>
          <a:p>
            <a:pPr marL="346075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Where unavoidable,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spectral overlap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(m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fluorochromes have broad emission spectra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82828" y="233577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142" y="975584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Fluorochrome choice &amp; Compensations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572165" y="1738648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165" y="2080776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>
                <a:sym typeface="Wingdings" pitchFamily="2" charset="2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025" y="3701594"/>
            <a:ext cx="7888908" cy="2853175"/>
          </a:xfrm>
          <a:prstGeom prst="rect">
            <a:avLst/>
          </a:prstGeom>
        </p:spPr>
      </p:pic>
      <p:pic>
        <p:nvPicPr>
          <p:cNvPr id="12" name="Picture 11" descr="C:\Users\KeprovaA\Desktop\podtržítko fina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40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" y="34409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2" y="1640002"/>
            <a:ext cx="11274441" cy="47149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brightest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smallest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</a:t>
            </a: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31825" lvl="1" indent="-285750">
              <a:spcBef>
                <a:spcPts val="1500"/>
              </a:spcBef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rocess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of correcting spectral overlap is a mathematical operation </a:t>
            </a:r>
            <a:r>
              <a:rPr lang="de-CH" sz="1900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  <a:r>
              <a:rPr lang="de-CH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CH" sz="19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calculated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9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automatically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9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by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9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wizard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Diva </a:t>
            </a:r>
            <a:r>
              <a:rPr lang="de-CH" sz="19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software</a:t>
            </a:r>
            <a:endParaRPr lang="de-CH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>
              <a:spcBef>
                <a:spcPts val="1500"/>
              </a:spcBef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CH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equired</a:t>
            </a:r>
            <a:r>
              <a:rPr lang="de-CH" sz="1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single-stained controls for each fluorochrome used in an experiment</a:t>
            </a:r>
          </a:p>
          <a:p>
            <a:pPr marL="631825" lvl="1" indent="-285750">
              <a:spcBef>
                <a:spcPts val="1500"/>
              </a:spcBef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sually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compensation values are listed in percent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e.g. „PE -10% FITC“ " means that 10% of FITC signal (donor) are detected in the PE detector (receiving channel)!</a:t>
            </a:r>
          </a:p>
          <a:p>
            <a:pPr marL="346075" lvl="1" indent="0">
              <a:spcBef>
                <a:spcPts val="1500"/>
              </a:spcBef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lvl="1" indent="0">
              <a:buNone/>
            </a:pPr>
            <a:r>
              <a:rPr lang="en-US" sz="1900" u="sng" dirty="0">
                <a:latin typeface="Arial" panose="020B0604020202020204" pitchFamily="34" charset="0"/>
                <a:cs typeface="Arial" panose="020B0604020202020204" pitchFamily="34" charset="0"/>
              </a:rPr>
              <a:t>compensation value depends on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00125" lvl="2" indent="-285750"/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ytometer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set-up (mirrors, filters, lasers)</a:t>
            </a:r>
          </a:p>
          <a:p>
            <a:pPr marL="1000125" lvl="2" indent="-285750"/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luorophore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properties (Alexa-488 vs. FITC)</a:t>
            </a:r>
          </a:p>
          <a:p>
            <a:pPr marL="1000125" lvl="2" indent="-285750"/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oltage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of a given PMT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Set PMT voltages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recording single stains!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2" indent="0">
              <a:buNone/>
            </a:pP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2" indent="0">
              <a:buNone/>
            </a:pPr>
            <a:r>
              <a:rPr lang="en-US" sz="19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PMTs detects photons regardless from which fluorochrome they originate</a:t>
            </a:r>
          </a:p>
          <a:p>
            <a:pPr marL="714375" lvl="2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>
              <a:spcBef>
                <a:spcPts val="15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82828" y="181514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142" y="977957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Fluorochrome choice &amp; Compensations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3339" y="1640002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  <a:sym typeface="Wingdings" pitchFamily="2" charset="2"/>
              </a:rPr>
              <a:t>	</a:t>
            </a:r>
          </a:p>
        </p:txBody>
      </p:sp>
      <p:pic>
        <p:nvPicPr>
          <p:cNvPr id="12" name="Picture 11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831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" y="31146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2" y="1842686"/>
            <a:ext cx="11274441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correctly compensated/gated specific data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 must undergo the same treatment (i.e., preparation, fixation) as all the tubes in an experiment.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de-CH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31825" lvl="1" indent="-285750"/>
            <a:r>
              <a:rPr lang="de-CH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  <a:r>
              <a:rPr lang="de-C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C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</a:t>
            </a:r>
            <a:r>
              <a:rPr lang="de-CH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stained</a:t>
            </a:r>
            <a:r>
              <a:rPr lang="de-C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C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31825" lvl="1" indent="-285750"/>
            <a:r>
              <a:rPr lang="de-CH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Gating</a:t>
            </a:r>
            <a:r>
              <a:rPr lang="de-C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C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fluorescence minus one (FMO) controls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CH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C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C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 end </a:t>
            </a:r>
            <a:r>
              <a:rPr lang="de-CH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positive </a:t>
            </a:r>
            <a:r>
              <a:rPr lang="de-CH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r>
              <a:rPr lang="de-C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631825" lvl="1" indent="-285750"/>
            <a:r>
              <a:rPr lang="de-CH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  <a:r>
              <a:rPr lang="de-C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C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isotype controls</a:t>
            </a:r>
            <a:endParaRPr lang="de-CH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/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de-CH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control of your acquired data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of flow during measurement!</a:t>
            </a:r>
          </a:p>
          <a:p>
            <a:pPr marL="0" indent="0">
              <a:buNone/>
            </a:pPr>
            <a:endParaRPr lang="de-CH" sz="1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301505" y="194819"/>
            <a:ext cx="46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142" y="1080655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Controls in Flow Cytometry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165" y="2080776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</a:p>
        </p:txBody>
      </p:sp>
      <p:pic>
        <p:nvPicPr>
          <p:cNvPr id="12" name="Picture 11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213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" y="40087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78" y="2091193"/>
            <a:ext cx="11274441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492005" y="192277"/>
            <a:ext cx="446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142" y="977652"/>
            <a:ext cx="1093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Controls:</a:t>
            </a:r>
            <a:b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Specificity controls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9190" y="1755446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 txBox="1">
            <a:spLocks/>
          </p:cNvSpPr>
          <p:nvPr/>
        </p:nvSpPr>
        <p:spPr>
          <a:xfrm>
            <a:off x="633178" y="1866934"/>
            <a:ext cx="11402794" cy="4788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7200" b="1" u="sng" dirty="0">
                <a:latin typeface="Arial" panose="020B0604020202020204" pitchFamily="34" charset="0"/>
                <a:cs typeface="Arial" panose="020B0604020202020204" pitchFamily="34" charset="0"/>
              </a:rPr>
              <a:t>Unstained controls: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to detect the </a:t>
            </a:r>
            <a:r>
              <a:rPr lang="en-US" sz="7200" u="sng" dirty="0">
                <a:latin typeface="Arial" panose="020B0604020202020204" pitchFamily="34" charset="0"/>
                <a:cs typeface="Arial" panose="020B0604020202020204" pitchFamily="34" charset="0"/>
              </a:rPr>
              <a:t>autofluorescence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* or background staining </a:t>
            </a:r>
            <a:b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to set up PMT-voltage for FSC, SSC and FL-channels</a:t>
            </a:r>
          </a:p>
          <a:p>
            <a:pPr marL="347472" indent="0">
              <a:lnSpc>
                <a:spcPct val="110000"/>
              </a:lnSpc>
              <a:spcBef>
                <a:spcPts val="500"/>
              </a:spcBef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936" indent="-283464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Autofluorescence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fluorescent signals generated by the cells themselves (from pyridine and flavin nucleotides)</a:t>
            </a:r>
            <a:b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present in all cells (viable and dead) </a:t>
            </a:r>
            <a:b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adds to fluorescence label of cells &gt; decreases fluorescence detection limit </a:t>
            </a:r>
            <a:b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observed in all fluorescence channels, but decreases dramatically at longer wavelengths</a:t>
            </a:r>
            <a:b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(&gt;600 nm, far-red/infra-red)</a:t>
            </a:r>
          </a:p>
          <a:p>
            <a:pPr marL="630936" indent="-283464">
              <a:lnSpc>
                <a:spcPct val="110000"/>
              </a:lnSpc>
              <a:spcBef>
                <a:spcPts val="500"/>
              </a:spcBef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936" indent="-283464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for cell types with high autofluorescence, a dye with a longer emission wavelength </a:t>
            </a:r>
            <a:b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(APC, APC-Cy7) often provides excellent signal-to-noise ratio</a:t>
            </a:r>
          </a:p>
          <a:p>
            <a:pPr marL="630936" indent="-283464">
              <a:lnSpc>
                <a:spcPct val="110000"/>
              </a:lnSpc>
              <a:spcBef>
                <a:spcPts val="500"/>
              </a:spcBef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472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7200" b="1" u="sng" dirty="0">
                <a:latin typeface="Arial" panose="020B0604020202020204" pitchFamily="34" charset="0"/>
                <a:cs typeface="Arial" panose="020B0604020202020204" pitchFamily="34" charset="0"/>
              </a:rPr>
              <a:t>Secondary controls: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for indirect staining - secondary Ab alone to control for non-specific binding of this polyclonal Ab to  </a:t>
            </a:r>
            <a:b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      dead or sticky cells</a:t>
            </a:r>
          </a:p>
          <a:p>
            <a:pPr marL="347472" indent="0">
              <a:lnSpc>
                <a:spcPct val="110000"/>
              </a:lnSpc>
              <a:spcBef>
                <a:spcPts val="500"/>
              </a:spcBef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936" indent="-283464">
              <a:lnSpc>
                <a:spcPct val="110000"/>
              </a:lnSpc>
              <a:spcBef>
                <a:spcPts val="500"/>
              </a:spcBef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936" indent="-283464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2043293" y="4344630"/>
            <a:ext cx="304800" cy="51435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974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46182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78" y="2091193"/>
            <a:ext cx="11274441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03199" y="248857"/>
            <a:ext cx="446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9190" y="1755446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 txBox="1">
            <a:spLocks/>
          </p:cNvSpPr>
          <p:nvPr/>
        </p:nvSpPr>
        <p:spPr>
          <a:xfrm>
            <a:off x="569001" y="1866935"/>
            <a:ext cx="11480124" cy="4479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936" indent="-283464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7200" b="1" u="sng" dirty="0">
                <a:latin typeface="Arial" panose="020B0604020202020204" pitchFamily="34" charset="0"/>
                <a:cs typeface="Arial" panose="020B0604020202020204" pitchFamily="34" charset="0"/>
              </a:rPr>
              <a:t>Specificity (experimental and gating) controls</a:t>
            </a:r>
          </a:p>
          <a:p>
            <a:pPr marL="633222" indent="-285750">
              <a:lnSpc>
                <a:spcPct val="100000"/>
              </a:lnSpc>
              <a:spcBef>
                <a:spcPts val="500"/>
              </a:spcBef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e.g. transfected cells: transfected / mock transfected / wt cell line</a:t>
            </a:r>
          </a:p>
          <a:p>
            <a:pPr marL="633222" indent="-285750">
              <a:lnSpc>
                <a:spcPct val="100000"/>
              </a:lnSpc>
              <a:spcBef>
                <a:spcPts val="500"/>
              </a:spcBef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primary cells: WT / KO or activated / naive </a:t>
            </a:r>
          </a:p>
          <a:p>
            <a:pPr marL="630936" indent="-283464">
              <a:lnSpc>
                <a:spcPct val="100000"/>
              </a:lnSpc>
              <a:spcBef>
                <a:spcPts val="500"/>
              </a:spcBef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7200" b="1" u="sng" dirty="0">
                <a:latin typeface="Arial" panose="020B0604020202020204" pitchFamily="34" charset="0"/>
                <a:cs typeface="Arial" panose="020B0604020202020204" pitchFamily="34" charset="0"/>
              </a:rPr>
              <a:t>Isotype controls: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33222" indent="-285750">
              <a:lnSpc>
                <a:spcPct val="100000"/>
              </a:lnSpc>
              <a:spcBef>
                <a:spcPts val="500"/>
              </a:spcBef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not necessary for (lineage) markers with clearly separated population</a:t>
            </a:r>
          </a:p>
          <a:p>
            <a:pPr marL="347472" indent="0">
              <a:lnSpc>
                <a:spcPct val="100000"/>
              </a:lnSpc>
              <a:spcBef>
                <a:spcPts val="500"/>
              </a:spcBef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222" indent="-285750">
              <a:lnSpc>
                <a:spcPct val="100000"/>
              </a:lnSpc>
              <a:spcBef>
                <a:spcPts val="500"/>
              </a:spcBef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Ab with the same Ig isotype as the test Ab, specificity known to be irrelevant to the analyzed sample</a:t>
            </a:r>
          </a:p>
          <a:p>
            <a:pPr marL="347472" indent="0">
              <a:lnSpc>
                <a:spcPct val="100000"/>
              </a:lnSpc>
              <a:spcBef>
                <a:spcPts val="500"/>
              </a:spcBef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Use commercially available isotype control of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unknown specificity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or choose suitable antibody which recognizes an antigen that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presumably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is not present on the cells </a:t>
            </a:r>
            <a:r>
              <a:rPr lang="de-CH" sz="7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72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endParaRPr lang="de-CH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lvl="1" indent="0">
              <a:buNone/>
            </a:pPr>
            <a:endParaRPr lang="de-CH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Control for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nonspecific staining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of an antibody of a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particular isotype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conjugated to </a:t>
            </a:r>
            <a:r>
              <a:rPr lang="de-CH" sz="7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CH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de-CH" sz="7200" b="1" dirty="0">
                <a:latin typeface="Arial" panose="020B0604020202020204" pitchFamily="34" charset="0"/>
                <a:cs typeface="Arial" panose="020B0604020202020204" pitchFamily="34" charset="0"/>
              </a:rPr>
              <a:t> fluorochrome</a:t>
            </a:r>
          </a:p>
          <a:p>
            <a:pPr marL="346075" lvl="1" indent="0">
              <a:buNone/>
            </a:pPr>
            <a:endParaRPr lang="de-CH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Suitable for identifying the problem, but not to quantify it</a:t>
            </a:r>
            <a:b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do not gate based on unspecific staining!</a:t>
            </a:r>
          </a:p>
          <a:p>
            <a:pPr marL="346075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30936" indent="-283464">
              <a:lnSpc>
                <a:spcPct val="100000"/>
              </a:lnSpc>
              <a:spcBef>
                <a:spcPts val="500"/>
              </a:spcBef>
              <a:buNone/>
            </a:pP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142" y="977652"/>
            <a:ext cx="1093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Controls:</a:t>
            </a:r>
            <a:b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Specificity controls</a:t>
            </a:r>
          </a:p>
        </p:txBody>
      </p:sp>
      <p:pic>
        <p:nvPicPr>
          <p:cNvPr id="17" name="Picture 16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101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46182"/>
            <a:ext cx="1876567" cy="65069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03199" y="248857"/>
            <a:ext cx="446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9190" y="1755446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142" y="977652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for not using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isotype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controls: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F3BAD98-2ED2-4869-9AB5-13936912396B}"/>
              </a:ext>
            </a:extLst>
          </p:cNvPr>
          <p:cNvSpPr txBox="1">
            <a:spLocks/>
          </p:cNvSpPr>
          <p:nvPr/>
        </p:nvSpPr>
        <p:spPr>
          <a:xfrm>
            <a:off x="615142" y="1622654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certainly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do not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them for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that are clearly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bimodal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for T cells and B cells in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peripheral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 </a:t>
            </a:r>
          </a:p>
          <a:p>
            <a:pPr marL="0" indent="0">
              <a:buNone/>
            </a:pPr>
            <a:r>
              <a:rPr lang="cs-CZ" sz="2000" b="1" dirty="0"/>
              <a:t>        </a:t>
            </a:r>
            <a:endParaRPr lang="de-CH" sz="2000" b="1" dirty="0"/>
          </a:p>
        </p:txBody>
      </p:sp>
      <p:pic>
        <p:nvPicPr>
          <p:cNvPr id="18" name="obrázek 18" descr="Isotype Matched Control | Expert Cytometry | igg Isotype">
            <a:extLst>
              <a:ext uri="{FF2B5EF4-FFF2-40B4-BE49-F238E27FC236}">
                <a16:creationId xmlns:a16="http://schemas.microsoft.com/office/drawing/2014/main" id="{EEB80704-96B3-4E4D-B028-A2B6902844C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874" y="2590060"/>
            <a:ext cx="3572801" cy="395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72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49428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2" y="2045725"/>
            <a:ext cx="11274441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</a:t>
            </a:r>
            <a:r>
              <a:rPr lang="de-CH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Goal: high </a:t>
            </a:r>
            <a:r>
              <a:rPr lang="de-CH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quality</a:t>
            </a:r>
            <a:r>
              <a:rPr lang="de-CH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single-</a:t>
            </a:r>
            <a:r>
              <a:rPr lang="de-CH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stained</a:t>
            </a:r>
            <a:r>
              <a:rPr lang="de-CH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controls</a:t>
            </a:r>
            <a:endParaRPr lang="de-CH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de-CH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31825" lvl="1" indent="-285750">
              <a:spcBef>
                <a:spcPts val="15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Positive and negative population must have the same autofluorescence, i.e. should be of the same kind</a:t>
            </a:r>
          </a:p>
          <a:p>
            <a:pPr marL="346075" lvl="1" indent="0">
              <a:spcBef>
                <a:spcPts val="150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>
              <a:spcBef>
                <a:spcPts val="15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Same fluorochromes as in your experiment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be used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Especially important for tandem-dyes (Lot, manufacturer, etc.)!</a:t>
            </a:r>
          </a:p>
          <a:p>
            <a:pPr marL="346075" lvl="1" indent="0">
              <a:spcBef>
                <a:spcPts val="150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>
              <a:spcBef>
                <a:spcPts val="15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Single-stained control should be at least as bright or brighter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experimental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staining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compensation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beads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6075" lvl="1" indent="0">
              <a:spcBef>
                <a:spcPts val="1500"/>
              </a:spcBef>
              <a:buNone/>
            </a:pP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>
              <a:spcBef>
                <a:spcPts val="15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Compensation controls should be treated the same way as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(fixation, incubation time, etc.)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272722" y="292796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Design and Controls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142" y="918208"/>
            <a:ext cx="1093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Controls: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Single stained-controls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165" y="2080776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</p:txBody>
      </p:sp>
      <p:pic>
        <p:nvPicPr>
          <p:cNvPr id="12" name="Picture 11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4548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14838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2" y="1950053"/>
            <a:ext cx="11274441" cy="4506874"/>
          </a:xfrm>
        </p:spPr>
        <p:txBody>
          <a:bodyPr>
            <a:normAutofit/>
          </a:bodyPr>
          <a:lstStyle/>
          <a:p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Antibody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beads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stain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CH" sz="16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31825" lvl="1" indent="-285750"/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saves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sample</a:t>
            </a:r>
          </a:p>
          <a:p>
            <a:pPr marL="631825" lvl="1" indent="-285750"/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precise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computation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spillover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beads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CV) </a:t>
            </a:r>
          </a:p>
          <a:p>
            <a:pPr marL="631825" lvl="1" indent="-285750"/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are too dim in the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cytokines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chemokines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marL="631825" lvl="1" indent="-285750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beads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isotype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Ultracomp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beads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Ebiosciences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versatile)</a:t>
            </a:r>
          </a:p>
          <a:p>
            <a:pPr marL="346075" lvl="1" indent="0">
              <a:buNone/>
            </a:pP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Cells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stained-controls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/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(PI, DAPI,…)</a:t>
            </a:r>
          </a:p>
          <a:p>
            <a:pPr marL="631825" lvl="1" indent="-285750"/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bright as the experimental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sample (not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necessarily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6075" lvl="1" indent="0">
              <a:buNone/>
            </a:pP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combine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beads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single-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stained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use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controls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containing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unstained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&amp;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stained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cells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unstained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&amp;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stained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beads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respectively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provide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correct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negative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population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for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calculation</a:t>
            </a: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10822" y="275463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Design and Controls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165" y="2080776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142" y="923850"/>
            <a:ext cx="1093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Controls: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Single stained-controls</a:t>
            </a:r>
          </a:p>
        </p:txBody>
      </p:sp>
      <p:pic>
        <p:nvPicPr>
          <p:cNvPr id="14" name="Picture 13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5924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86545"/>
            <a:ext cx="1876567" cy="6506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5234" y="756039"/>
            <a:ext cx="11812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78" y="2091193"/>
            <a:ext cx="11274441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29847" y="377309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Design and Controls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33517" y="1912754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fluorochromes in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panel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FMO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flurochromes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in a panel,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Ideally add an isotype control in place of the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reagent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(FMO +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isotype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gating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/>
              <a:t> </a:t>
            </a:r>
          </a:p>
          <a:p>
            <a:pPr marL="0" indent="0">
              <a:buNone/>
            </a:pPr>
            <a:endParaRPr lang="de-CH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142" y="923850"/>
            <a:ext cx="1093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Controls: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luorescence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inus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(FMO) controls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4174" r="1872" b="2497"/>
          <a:stretch/>
        </p:blipFill>
        <p:spPr bwMode="auto">
          <a:xfrm>
            <a:off x="4844856" y="4191409"/>
            <a:ext cx="5108769" cy="255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02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28118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22" y="1629294"/>
            <a:ext cx="10571450" cy="4886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CH" sz="2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10172" y="235516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Design and Controls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160" y="920427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preparation: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5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Cell preparation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ex vivo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can affect quality of samples significantly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Harsh procedures can kill cells and/or damage displayed markers</a:t>
            </a:r>
          </a:p>
          <a:p>
            <a:pPr marL="285750" indent="-285750">
              <a:spcBef>
                <a:spcPts val="1500"/>
              </a:spcBef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Harshness Scale:</a:t>
            </a:r>
            <a:b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Trypsin &gt; Collagenase A &gt;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Dispase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Liberase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&gt; Collagenase D</a:t>
            </a:r>
          </a:p>
          <a:p>
            <a:pPr marL="285750" indent="-285750">
              <a:spcBef>
                <a:spcPts val="15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Needs to be tested empirically for specific organs and markers of interest </a:t>
            </a:r>
          </a:p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53" y="3927741"/>
            <a:ext cx="2607456" cy="1790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1670" y="3565809"/>
            <a:ext cx="1215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2172" y="385218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Organells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CH" sz="1400" b="1" noProof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lines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Extracted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harsh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5154" y="5989289"/>
            <a:ext cx="815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Whatever protocol you are using… You should end up with a single cell suspension !</a:t>
            </a:r>
          </a:p>
        </p:txBody>
      </p:sp>
      <p:pic>
        <p:nvPicPr>
          <p:cNvPr id="16" name="Picture 15" descr="C:\Users\KeprovaA\Desktop\podtržítko fina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0449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17474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78" y="2091193"/>
            <a:ext cx="11274441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82828" y="271224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Controls in Flow Cytometry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166" y="1080655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of the flow: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3339" y="1904771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aquisition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de-CH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31825" lvl="1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Check stability of fluorescence signal over time for at least one fluorescence parameter/channel per laser</a:t>
            </a:r>
          </a:p>
          <a:p>
            <a:pPr marL="346075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 instabilities can be caused by loading of dense samples (esp. at the start of a measurement) or partial clogs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pressure fluctuations</a:t>
            </a:r>
          </a:p>
          <a:p>
            <a:pPr marL="631825" lvl="1" indent="-285750"/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31825" lvl="1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Always wait a few seconds for the flow </a:t>
            </a:r>
          </a:p>
          <a:p>
            <a:pPr marL="346075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to stabilize before recording data!</a:t>
            </a:r>
          </a:p>
          <a:p>
            <a:pPr marL="346075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6075" lvl="1" indent="0">
              <a:buNone/>
            </a:pPr>
            <a:endParaRPr lang="cs-CZ" sz="1800" dirty="0"/>
          </a:p>
          <a:p>
            <a:pPr marL="0" indent="0">
              <a:buNone/>
            </a:pPr>
            <a:endParaRPr lang="de-CH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2" name="obrázek 187" descr="Poor flow through the cytome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402" y="3841211"/>
            <a:ext cx="5254852" cy="28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KeprovaA\Desktop\podtržítko fina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3550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39614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78" y="2091193"/>
            <a:ext cx="11274441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216216" y="263119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 in Flow Cytometry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651" y="992871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of the flow: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165" y="2080776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6075" lvl="1" indent="0">
              <a:buNone/>
            </a:pPr>
            <a:endParaRPr lang="cs-CZ" sz="1800" dirty="0"/>
          </a:p>
          <a:p>
            <a:pPr marL="0" indent="0">
              <a:buNone/>
            </a:pPr>
            <a:endParaRPr lang="de-CH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2" name="obrázek 187" descr="Poor flow through the cytome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42" y="1950787"/>
            <a:ext cx="5254852" cy="28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72447" y="2628948"/>
            <a:ext cx="5444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"</a:t>
            </a:r>
            <a:r>
              <a:rPr lang="en-US" b="1" dirty="0"/>
              <a:t>Poor </a:t>
            </a:r>
            <a:r>
              <a:rPr lang="cs-CZ" b="1" dirty="0" err="1"/>
              <a:t>flow</a:t>
            </a:r>
            <a:r>
              <a:rPr lang="cs-CZ" b="1" dirty="0"/>
              <a:t> " </a:t>
            </a:r>
            <a:r>
              <a:rPr lang="cs-CZ" b="1" dirty="0" err="1"/>
              <a:t>indicates</a:t>
            </a:r>
            <a:r>
              <a:rPr lang="cs-CZ" b="1" dirty="0"/>
              <a:t> a major </a:t>
            </a:r>
            <a:r>
              <a:rPr lang="cs-CZ" b="1" dirty="0" err="1"/>
              <a:t>issue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fluidics</a:t>
            </a:r>
            <a:r>
              <a:rPr lang="cs-CZ" b="1" dirty="0"/>
              <a:t> and </a:t>
            </a:r>
            <a:br>
              <a:rPr lang="en-US" b="1" dirty="0"/>
            </a:br>
            <a:r>
              <a:rPr lang="cs-CZ" b="1" dirty="0" err="1"/>
              <a:t>if</a:t>
            </a:r>
            <a:r>
              <a:rPr lang="cs-CZ" b="1" dirty="0"/>
              <a:t> </a:t>
            </a:r>
            <a:r>
              <a:rPr lang="cs-CZ" b="1" dirty="0" err="1"/>
              <a:t>this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observed</a:t>
            </a:r>
            <a:r>
              <a:rPr lang="cs-CZ" b="1" dirty="0"/>
              <a:t>,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time</a:t>
            </a:r>
            <a:r>
              <a:rPr lang="cs-CZ" b="1" dirty="0"/>
              <a:t> to stop and do a </a:t>
            </a:r>
            <a:r>
              <a:rPr lang="cs-CZ" b="1" dirty="0" err="1"/>
              <a:t>quick</a:t>
            </a:r>
            <a:r>
              <a:rPr lang="cs-CZ" b="1" dirty="0"/>
              <a:t> </a:t>
            </a:r>
            <a:r>
              <a:rPr lang="cs-CZ" b="1" dirty="0" err="1"/>
              <a:t>cleaning</a:t>
            </a:r>
            <a:r>
              <a:rPr lang="cs-CZ" b="1" dirty="0"/>
              <a:t>/</a:t>
            </a:r>
            <a:r>
              <a:rPr lang="cs-CZ" b="1" dirty="0" err="1"/>
              <a:t>check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155" y="4921291"/>
            <a:ext cx="8472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Cleaning tips:</a:t>
            </a:r>
          </a:p>
          <a:p>
            <a:r>
              <a:rPr lang="en-GB" b="1" dirty="0"/>
              <a:t>WASH on High Flow Rate:</a:t>
            </a:r>
            <a:r>
              <a:rPr lang="en-US" dirty="0"/>
              <a:t> </a:t>
            </a:r>
            <a:r>
              <a:rPr lang="en-GB" b="1" dirty="0"/>
              <a:t>5 min FACS Clean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dirty="0"/>
              <a:t> </a:t>
            </a:r>
            <a:r>
              <a:rPr lang="en-GB" b="1" dirty="0"/>
              <a:t>5 min FACS Rinse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b="1" dirty="0"/>
              <a:t>5 min H</a:t>
            </a:r>
            <a:r>
              <a:rPr lang="en-GB" b="1" baseline="-25000" dirty="0"/>
              <a:t>2</a:t>
            </a:r>
            <a:r>
              <a:rPr lang="en-GB" b="1" dirty="0"/>
              <a:t>O</a:t>
            </a:r>
          </a:p>
          <a:p>
            <a:endParaRPr lang="en-GB" b="1" dirty="0"/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cs-CZ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</a:t>
            </a:r>
            <a:r>
              <a: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idea!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 descr="C:\Users\KeprovaA\Desktop\podtržítko fina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645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34476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78" y="2091193"/>
            <a:ext cx="11274441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166" y="1002685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1184" y="1645085"/>
            <a:ext cx="11084074" cy="502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cs-CZ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Analysis and </a:t>
            </a:r>
            <a:r>
              <a:rPr lang="cs-CZ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endParaRPr lang="cs-CZ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cs-CZ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Instrument </a:t>
            </a:r>
            <a:r>
              <a:rPr lang="cs-CZ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setup</a:t>
            </a:r>
            <a:r>
              <a:rPr lang="cs-CZ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cs-CZ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Interpretation</a:t>
            </a:r>
            <a:endParaRPr lang="cs-CZ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use unstained control to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adjust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optimize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FSC &amp; SSC PMTVs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run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fully-stained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sample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before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record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compensation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controls</a:t>
            </a:r>
          </a:p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→ set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voltages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decrease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voltages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for any detectors where event are off-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scale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                    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increase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voltages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for any detectors where low-end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resolution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is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poor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run single-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stained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compensation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controls for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each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experiment and set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compensation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(use Diva software)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run appropriate controls: gating controls (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e.g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., FMO), biological controls (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e.g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., unstimulated controls)…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think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about the speed of analysis (high flow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rate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→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less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intensity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resolution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2" name="Picture 11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25B91447-8098-480A-B720-A1CE85783BC0}"/>
              </a:ext>
            </a:extLst>
          </p:cNvPr>
          <p:cNvSpPr txBox="1"/>
          <p:nvPr/>
        </p:nvSpPr>
        <p:spPr>
          <a:xfrm>
            <a:off x="8216216" y="263119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design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38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34476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78" y="2091193"/>
            <a:ext cx="11274441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166" y="1002685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1184" y="1645085"/>
            <a:ext cx="11084074" cy="502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Data analysis / </a:t>
            </a:r>
            <a:r>
              <a:rPr lang="cs-CZ" sz="1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Interpretation</a:t>
            </a:r>
            <a:endParaRPr lang="cs-CZ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record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appropriate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number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of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events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to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ensure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reliable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results,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think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about the gating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strategy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visually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inspect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your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data</a:t>
            </a:r>
          </a:p>
          <a:p>
            <a:endParaRPr lang="cs-CZ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check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gating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across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all samples in experiment, use back gating</a:t>
            </a:r>
          </a:p>
          <a:p>
            <a:endParaRPr lang="cs-CZ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Avoid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classification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errors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false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conclusions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due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to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improper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compensations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and/or  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gating, or sample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artifacts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Ask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for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interpreting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the data, experiment and instrument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setup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save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time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labor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cs-CZ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cs-CZ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2" name="Picture 11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696FBBC9-525F-46CB-BACD-D16413BE1848}"/>
              </a:ext>
            </a:extLst>
          </p:cNvPr>
          <p:cNvSpPr txBox="1"/>
          <p:nvPr/>
        </p:nvSpPr>
        <p:spPr>
          <a:xfrm>
            <a:off x="8216216" y="263119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design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3E1D2E14-49BE-4651-B7C8-D605B1DB4CCE}"/>
              </a:ext>
            </a:extLst>
          </p:cNvPr>
          <p:cNvSpPr/>
          <p:nvPr/>
        </p:nvSpPr>
        <p:spPr>
          <a:xfrm>
            <a:off x="615142" y="4383157"/>
            <a:ext cx="448345" cy="1987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84CF3E2-868A-4F40-8713-117F7BDCED12}"/>
              </a:ext>
            </a:extLst>
          </p:cNvPr>
          <p:cNvSpPr/>
          <p:nvPr/>
        </p:nvSpPr>
        <p:spPr>
          <a:xfrm>
            <a:off x="1391478" y="5029200"/>
            <a:ext cx="9432235" cy="7653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65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34476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58" y="1418357"/>
            <a:ext cx="11274441" cy="5074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doubt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core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destroy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cytometer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inserting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a sample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destroy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cytometer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/ kick or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flood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it.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Always follow SOPs (Standard Operating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Rule of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thumb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88975" lvl="1" indent="-342900">
              <a:lnSpc>
                <a:spcPct val="150000"/>
              </a:lnSpc>
              <a:buAutoNum type="arabicPeriod"/>
            </a:pP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unplugging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well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in and out is ok </a:t>
            </a:r>
          </a:p>
          <a:p>
            <a:pPr marL="688975" lvl="1" indent="-342900">
              <a:lnSpc>
                <a:spcPct val="150000"/>
              </a:lnSpc>
              <a:buAutoNum type="arabicPeriod"/>
            </a:pP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unscrewing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(with a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screw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) is in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of the cases NOT ok. </a:t>
            </a:r>
          </a:p>
          <a:p>
            <a:pPr marL="688975" lvl="1" indent="-342900">
              <a:lnSpc>
                <a:spcPct val="150000"/>
              </a:lnSpc>
              <a:buAutoNum type="arabicPeriod"/>
            </a:pP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Rule 5.2. was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unfortunately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violated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follow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65558" y="1126471"/>
            <a:ext cx="11084074" cy="502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cs-CZ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2" name="Picture 11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6407B41B-DD40-4988-B335-D2BC56566533}"/>
              </a:ext>
            </a:extLst>
          </p:cNvPr>
          <p:cNvSpPr txBox="1"/>
          <p:nvPr/>
        </p:nvSpPr>
        <p:spPr>
          <a:xfrm>
            <a:off x="572166" y="1002685"/>
            <a:ext cx="1093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33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49873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06" y="1441779"/>
            <a:ext cx="11274441" cy="4987164"/>
          </a:xfrm>
        </p:spPr>
        <p:txBody>
          <a:bodyPr>
            <a:noAutofit/>
          </a:bodyPr>
          <a:lstStyle/>
          <a:p>
            <a:pPr marL="631825" lvl="1" indent="-285750">
              <a:spcBef>
                <a:spcPts val="15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Planning and quality-control pays off and saves time in the long run!</a:t>
            </a:r>
          </a:p>
          <a:p>
            <a:pPr marL="346075" lvl="1" indent="0">
              <a:spcBef>
                <a:spcPts val="1500"/>
              </a:spcBef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>
              <a:spcBef>
                <a:spcPts val="1500"/>
              </a:spcBef>
            </a:pP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titrate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antibodies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6075" lvl="1" indent="0">
              <a:spcBef>
                <a:spcPts val="1500"/>
              </a:spcBef>
              <a:buNone/>
            </a:pP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>
              <a:spcBef>
                <a:spcPts val="15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Use singlet gating and a dead cell marker!</a:t>
            </a:r>
          </a:p>
          <a:p>
            <a:pPr marL="346075" lvl="1" indent="0">
              <a:spcBef>
                <a:spcPts val="1500"/>
              </a:spcBef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>
              <a:spcBef>
                <a:spcPts val="15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Before you start complex experiments: test your panels!</a:t>
            </a:r>
          </a:p>
          <a:p>
            <a:pPr marL="346075" lvl="1" indent="0">
              <a:spcBef>
                <a:spcPts val="1500"/>
              </a:spcBef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>
              <a:spcBef>
                <a:spcPts val="15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Prepare your single-stained controls perfectly!</a:t>
            </a:r>
          </a:p>
          <a:p>
            <a:pPr marL="346075" lvl="1" indent="0">
              <a:spcBef>
                <a:spcPts val="1500"/>
              </a:spcBef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>
              <a:spcBef>
                <a:spcPts val="1500"/>
              </a:spcBef>
            </a:pP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FMOs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questionable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isoptype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6075" lvl="1" indent="0">
              <a:spcBef>
                <a:spcPts val="1500"/>
              </a:spcBef>
              <a:buNone/>
            </a:pP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>
              <a:spcBef>
                <a:spcPts val="15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Quality-control your data after acquisition (time parameter)!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82828" y="275463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Design and Controls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206" y="868077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165" y="2080776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2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49428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22" y="1844423"/>
            <a:ext cx="10571450" cy="476584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500"/>
              </a:spcBef>
              <a:buFont typeface="+mj-lt"/>
              <a:buAutoNum type="arabicPeriod"/>
            </a:pP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Reagent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titration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Background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and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financial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considerations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500"/>
              </a:spcBef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Doublet and dead cell exclusion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Measuring of live, single cells</a:t>
            </a:r>
          </a:p>
          <a:p>
            <a:pPr marL="342900" indent="-342900">
              <a:spcBef>
                <a:spcPts val="1500"/>
              </a:spcBef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Signal amplification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Setting the correct PMT voltage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500"/>
              </a:spcBef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Choice of fluorochromes &amp; spectral overlap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Compensation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500"/>
              </a:spcBef>
              <a:buFont typeface="+mj-lt"/>
              <a:buAutoNum type="arabicPeriod"/>
            </a:pP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Controls in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cytometry</a:t>
            </a:r>
            <a:b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e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Best </a:t>
            </a:r>
            <a:r>
              <a:rPr lang="de-CH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de-CH" sz="2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20347" y="213985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Design and Controls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142" y="1080655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experiment: Flow cytometry consideration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pic>
        <p:nvPicPr>
          <p:cNvPr id="16" name="Picture 15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979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17474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00" y="2139300"/>
            <a:ext cx="10571450" cy="4506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Goal: best possible separation between positive and negative signals</a:t>
            </a:r>
          </a:p>
          <a:p>
            <a:pPr marL="0" indent="0" algn="ctr">
              <a:buNone/>
            </a:pPr>
            <a:endParaRPr lang="en-US" sz="2000" b="1" dirty="0"/>
          </a:p>
          <a:p>
            <a:r>
              <a:rPr lang="en-US" sz="1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fluorescent markers in my sample?</a:t>
            </a:r>
          </a:p>
          <a:p>
            <a:pPr marL="631825" lvl="1" indent="-285750"/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Intrinsic fluorescent markers (e.g. transgenic GFP mice)</a:t>
            </a:r>
          </a:p>
          <a:p>
            <a:pPr marL="631825" lvl="1" indent="-285750"/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Extrinsic = staining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majority of flow cytometry experiments</a:t>
            </a: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intensity of extrinsic markers depends on:</a:t>
            </a:r>
          </a:p>
          <a:p>
            <a:pPr marL="631825" lvl="1" indent="-285750"/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Marker expression level (cannot be influenced)</a:t>
            </a:r>
          </a:p>
          <a:p>
            <a:pPr marL="631825" lvl="1" indent="-285750"/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Quality of the antibody (hard to influence)</a:t>
            </a:r>
          </a:p>
          <a:p>
            <a:pPr marL="631825" lvl="1" indent="-285750"/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Optimal reagent concentration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influence by titration</a:t>
            </a: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de-CH" sz="2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82828" y="282994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142" y="1123156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Reagent use &amp; antibody titration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pic>
        <p:nvPicPr>
          <p:cNvPr id="12" name="Picture 11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736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5" y="28687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03" y="2139300"/>
            <a:ext cx="10571450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de-CH" sz="2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820681" y="1904164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82828" y="225375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651" y="1030327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Antibody titration basics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299054" y="1506251"/>
            <a:ext cx="11234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maximize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signal:noise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neg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separation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this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occur at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less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then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saturated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staining</a:t>
            </a:r>
          </a:p>
          <a:p>
            <a:pPr marL="346075" lvl="1">
              <a:lnSpc>
                <a:spcPct val="150000"/>
              </a:lnSpc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- this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not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the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manufacturer‘s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recommended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titer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31825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oncentration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too low  positive signal decreases</a:t>
            </a:r>
          </a:p>
          <a:p>
            <a:pPr marL="631825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oncentration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too high  background increases</a:t>
            </a:r>
          </a:p>
          <a:p>
            <a:pPr marL="631825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ptimal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concentration =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inimal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antibody concentration yielding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maximum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signal separation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31825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6075" lvl="1">
              <a:lnSpc>
                <a:spcPct val="150000"/>
              </a:lnSpc>
            </a:pP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Protocol: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prepare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the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dilution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series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(4-8)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stain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cells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according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standard protocol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analyze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the cells on flow cytometer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export data and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analyze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software of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choice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calculate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the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stain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index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31825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de-CH" sz="1600" dirty="0">
              <a:latin typeface="Georgia" panose="02040502050405020303" pitchFamily="18" charset="0"/>
              <a:sym typeface="Wingdings" pitchFamily="2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700" y="5123736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 Index: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188013" y="5753104"/>
                <a:ext cx="3310393" cy="599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𝑀𝑒𝑑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𝑝𝑜𝑠</m:t>
                              </m:r>
                            </m:sub>
                          </m:s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𝑀𝑒𝑑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𝑛𝑒𝑔</m:t>
                              </m:r>
                            </m:sub>
                          </m:sSub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84%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𝑛𝑒𝑔</m:t>
                                  </m:r>
                                </m:sub>
                              </m:s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𝑀𝑒𝑑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𝑛𝑒𝑔</m:t>
                                  </m:r>
                                </m:sub>
                              </m:sSub>
                            </m:e>
                          </m:d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/0.995]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13" y="5753104"/>
                <a:ext cx="3310393" cy="599203"/>
              </a:xfrm>
              <a:prstGeom prst="rect">
                <a:avLst/>
              </a:prstGeom>
              <a:blipFill>
                <a:blip r:embed="rId3"/>
                <a:stretch>
                  <a:fillRect r="-2947" b="-51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343164" y="5111302"/>
            <a:ext cx="3711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equation for Stain Index: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9264" b="2741"/>
          <a:stretch/>
        </p:blipFill>
        <p:spPr>
          <a:xfrm>
            <a:off x="10039232" y="5104111"/>
            <a:ext cx="1395877" cy="12921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7198800" y="5706711"/>
                <a:ext cx="2371355" cy="578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𝑀𝑒𝑑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𝑝𝑜𝑠</m:t>
                              </m:r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𝑀𝑒𝑑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𝑛𝑒𝑔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𝑛𝑒𝑔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800" y="5706711"/>
                <a:ext cx="2371355" cy="578556"/>
              </a:xfrm>
              <a:prstGeom prst="rect">
                <a:avLst/>
              </a:prstGeom>
              <a:blipFill>
                <a:blip r:embed="rId5"/>
                <a:stretch>
                  <a:fillRect r="-2314" b="-5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 descr="C:\Users\KeprovaA\Desktop\podtržítko final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39B4BCA-A543-4D8A-98EC-FBA18695F00C}"/>
              </a:ext>
            </a:extLst>
          </p:cNvPr>
          <p:cNvSpPr/>
          <p:nvPr/>
        </p:nvSpPr>
        <p:spPr>
          <a:xfrm>
            <a:off x="593651" y="4065104"/>
            <a:ext cx="10939549" cy="8574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30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2" y="31559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03" y="2139300"/>
            <a:ext cx="10571450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de-CH" sz="2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-9300601" y="-3732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1011043" y="1725532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82828" y="227813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142" y="1080655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Reagent use &amp; antibody titration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-3089692" y="710900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1446804" y="2010622"/>
            <a:ext cx="2995448" cy="2702230"/>
            <a:chOff x="6084168" y="1913141"/>
            <a:chExt cx="2687447" cy="26028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1913141"/>
              <a:ext cx="2327407" cy="22877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711672" y="4238942"/>
              <a:ext cx="15327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CD8 - PerCP-Cy5.5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4168" y="1975717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1:50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84168" y="2261271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1:100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84168" y="2528408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1:200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84168" y="2798684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1:400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84168" y="3043497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1:800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84168" y="3331529"/>
              <a:ext cx="65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1:1200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84168" y="3600821"/>
              <a:ext cx="65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1:1600</a:t>
              </a:r>
              <a:endParaRPr lang="en-US" sz="1200" dirty="0"/>
            </a:p>
          </p:txBody>
        </p:sp>
      </p:grpSp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320353"/>
              </p:ext>
            </p:extLst>
          </p:nvPr>
        </p:nvGraphicFramePr>
        <p:xfrm>
          <a:off x="5548814" y="1874643"/>
          <a:ext cx="5497150" cy="320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1486947" y="2613701"/>
            <a:ext cx="2915163" cy="2806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C:\Users\KeprovaA\Desktop\podtržítko final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39064" y="5345538"/>
            <a:ext cx="8853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1">
              <a:lnSpc>
                <a:spcPct val="150000"/>
              </a:lnSpc>
            </a:pPr>
            <a:r>
              <a:rPr lang="de-CH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Consider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631825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clone, affinity, monoclonal vs. polyclonal, Ig-Isotype, type of Fluorochrome, concentration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 marL="631825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de-CH" sz="1600" dirty="0">
              <a:latin typeface="Georgia" panose="02040502050405020303" pitchFamily="18" charset="0"/>
              <a:sym typeface="Wingdings" pitchFamily="2" charset="2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B73C1C4-DEC0-47ED-B423-6653A20567B9}"/>
              </a:ext>
            </a:extLst>
          </p:cNvPr>
          <p:cNvSpPr txBox="1"/>
          <p:nvPr/>
        </p:nvSpPr>
        <p:spPr>
          <a:xfrm>
            <a:off x="7506034" y="4912160"/>
            <a:ext cx="1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Concentration of Ab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2F7D65E-1B6A-4DCB-82DF-5FE68DF4C78D}"/>
              </a:ext>
            </a:extLst>
          </p:cNvPr>
          <p:cNvCxnSpPr>
            <a:cxnSpLocks/>
          </p:cNvCxnSpPr>
          <p:nvPr/>
        </p:nvCxnSpPr>
        <p:spPr>
          <a:xfrm>
            <a:off x="7954893" y="2532982"/>
            <a:ext cx="267618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A679AA09-030C-45C5-9105-0AE35B559421}"/>
              </a:ext>
            </a:extLst>
          </p:cNvPr>
          <p:cNvCxnSpPr>
            <a:cxnSpLocks/>
          </p:cNvCxnSpPr>
          <p:nvPr/>
        </p:nvCxnSpPr>
        <p:spPr>
          <a:xfrm flipH="1">
            <a:off x="6345102" y="2512605"/>
            <a:ext cx="650852" cy="510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vnoramenný trojúhelník 15">
            <a:extLst>
              <a:ext uri="{FF2B5EF4-FFF2-40B4-BE49-F238E27FC236}">
                <a16:creationId xmlns:a16="http://schemas.microsoft.com/office/drawing/2014/main" id="{0D2B31B4-0D49-4514-96B0-3DBD52FE6A25}"/>
              </a:ext>
            </a:extLst>
          </p:cNvPr>
          <p:cNvSpPr/>
          <p:nvPr/>
        </p:nvSpPr>
        <p:spPr>
          <a:xfrm rot="10800000">
            <a:off x="1072055" y="2114622"/>
            <a:ext cx="257761" cy="1900998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4D0D61D-92F3-4053-A25A-508118EB55B5}"/>
              </a:ext>
            </a:extLst>
          </p:cNvPr>
          <p:cNvSpPr txBox="1"/>
          <p:nvPr/>
        </p:nvSpPr>
        <p:spPr>
          <a:xfrm rot="16200000">
            <a:off x="-62800" y="2914328"/>
            <a:ext cx="1767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Concentration of Ab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80F122DA-1225-4F98-86B7-CE3932B06B34}"/>
              </a:ext>
            </a:extLst>
          </p:cNvPr>
          <p:cNvSpPr txBox="1"/>
          <p:nvPr/>
        </p:nvSpPr>
        <p:spPr>
          <a:xfrm>
            <a:off x="7921442" y="1965277"/>
            <a:ext cx="294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Increasing concentration decreases SI because of  increasing background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12B87FF9-5278-491D-A774-C6DF71BF6470}"/>
              </a:ext>
            </a:extLst>
          </p:cNvPr>
          <p:cNvSpPr/>
          <p:nvPr/>
        </p:nvSpPr>
        <p:spPr>
          <a:xfrm>
            <a:off x="7043313" y="2369493"/>
            <a:ext cx="830299" cy="286224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E29B0C4-01C4-443D-BCB4-1557ACDA31FA}"/>
              </a:ext>
            </a:extLst>
          </p:cNvPr>
          <p:cNvSpPr txBox="1"/>
          <p:nvPr/>
        </p:nvSpPr>
        <p:spPr>
          <a:xfrm>
            <a:off x="6574640" y="2878227"/>
            <a:ext cx="179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staining 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endParaRPr lang="cs-CZ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B76AE54A-7DE5-465A-BEAB-0CEDC7F8D2BB}"/>
              </a:ext>
            </a:extLst>
          </p:cNvPr>
          <p:cNvSpPr txBox="1"/>
          <p:nvPr/>
        </p:nvSpPr>
        <p:spPr>
          <a:xfrm>
            <a:off x="5022625" y="1761859"/>
            <a:ext cx="294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Decreasing concentration decreases SI because of  decreased positive staining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9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" y="13212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03" y="2139300"/>
            <a:ext cx="10571450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de-CH" sz="2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82828" y="234603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174" y="948340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Dead cell exclusion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3138" y="1725113"/>
            <a:ext cx="110292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Dead cells, with compromised membrane integrity, tend to be sticky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bind all sorts of reagents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unspecifically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false positives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 dead cells from analysis 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3" name="Down Arrow 22"/>
          <p:cNvSpPr/>
          <p:nvPr/>
        </p:nvSpPr>
        <p:spPr bwMode="auto">
          <a:xfrm>
            <a:off x="889501" y="2324529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138" y="2816884"/>
            <a:ext cx="497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Solution: Exclude dead cells with live-dead marker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3745" y="3416213"/>
            <a:ext cx="396044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I. DNA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intercalators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Propidium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iodide (PI)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7-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Aminoactinomycin D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7-AAD)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DAPI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II. Amine-reactive dyes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different emission types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availiable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e.g. Zombie Aqua/Yellow/NIR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These dyes can be fixed after staining!</a:t>
            </a:r>
          </a:p>
          <a:p>
            <a:pPr marL="342900" indent="-342900">
              <a:buAutoNum type="alphaLcPeriod"/>
            </a:pPr>
            <a:endParaRPr lang="en-US" sz="1600" dirty="0">
              <a:latin typeface="+mn-lt"/>
              <a:sym typeface="Wingdings" pitchFamily="2" charset="2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8885" y="3569387"/>
            <a:ext cx="30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L/D marker working principle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75" y="4030061"/>
            <a:ext cx="4426388" cy="1939563"/>
          </a:xfrm>
          <a:prstGeom prst="rect">
            <a:avLst/>
          </a:prstGeom>
        </p:spPr>
      </p:pic>
      <p:pic>
        <p:nvPicPr>
          <p:cNvPr id="28" name="Picture 27" descr="C:\Users\KeprovaA\Desktop\podtržítko fina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47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7" y="60271"/>
            <a:ext cx="1703733" cy="59076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03" y="2139300"/>
            <a:ext cx="10571450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de-CH" sz="2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86722" y="1848045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82828" y="238953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166" y="917368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Doublet exclusion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166" y="1652238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CH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Easy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exclusion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exploiting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FSC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SSC</a:t>
            </a:r>
          </a:p>
          <a:p>
            <a:pPr lvl="1" indent="0">
              <a:buFont typeface="Arial" panose="020B0604020202020204" pitchFamily="34" charset="0"/>
              <a:buNone/>
            </a:pPr>
            <a:br>
              <a:rPr lang="de-CH" dirty="0">
                <a:sym typeface="Wingdings" pitchFamily="2" charset="2"/>
              </a:rPr>
            </a:br>
            <a:r>
              <a:rPr lang="de-CH" dirty="0">
                <a:sym typeface="Wingdings" pitchFamily="2" charset="2"/>
              </a:rPr>
              <a:t>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009" y="2529208"/>
            <a:ext cx="7017963" cy="35716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30915" y="5907762"/>
            <a:ext cx="1597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Bushell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C:\Users\KeprovaA\Desktop\podtržítko fina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58911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83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9" y="53459"/>
            <a:ext cx="1876567" cy="6506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F79AA-F444-401B-B278-F00EB45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00" y="1714805"/>
            <a:ext cx="10571450" cy="4506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quantifiable</a:t>
            </a:r>
            <a:r>
              <a:rPr lang="de-CH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data</a:t>
            </a:r>
            <a:endParaRPr lang="de-CH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31825" lvl="1" indent="-285750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 voltages affect signal amplification</a:t>
            </a:r>
          </a:p>
          <a:p>
            <a:pPr marL="346075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FSC &amp; SSC PMTVs: </a:t>
            </a:r>
          </a:p>
          <a:p>
            <a:pPr marL="1000125" lvl="2" indent="-28575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 be adjusted to suit your preferences/cells</a:t>
            </a:r>
          </a:p>
          <a:p>
            <a:pPr marL="1000125" lvl="2" indent="-28575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ensure that all relevant events are observed on the scatter plot</a:t>
            </a:r>
          </a:p>
          <a:p>
            <a:pPr marL="714375" lvl="2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Fluorescent parameter PMTVs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00125" lvl="2" indent="-28575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Ensure that positive and negative populations are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 scale</a:t>
            </a:r>
          </a:p>
          <a:p>
            <a:pPr marL="1000125" lvl="2" indent="-28575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Modern cytometers offer preset values which were optimized during quality control (dim, medium &amp; bright beads)</a:t>
            </a:r>
          </a:p>
          <a:p>
            <a:pPr marL="1000125" lvl="2" indent="-28575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change PMTVs after recording compensation controls</a:t>
            </a:r>
          </a:p>
          <a:p>
            <a:pPr marL="1000125" lvl="2" indent="-28575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PMTV settings based on unstained cells only necessary for „old“ analog cytometers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FACSCalibur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a valid approach for modern digital devices!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734728" y="1640002"/>
            <a:ext cx="10571450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E4971-643A-425B-ACA5-AACA3DBBC6E2}"/>
              </a:ext>
            </a:extLst>
          </p:cNvPr>
          <p:cNvSpPr txBox="1">
            <a:spLocks/>
          </p:cNvSpPr>
          <p:nvPr/>
        </p:nvSpPr>
        <p:spPr>
          <a:xfrm>
            <a:off x="715700" y="1750363"/>
            <a:ext cx="10949558" cy="293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82828" y="227813"/>
            <a:ext cx="37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your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142" y="949910"/>
            <a:ext cx="109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Optimizing Photon Multiplier Tube Voltages (PMTVs)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B4F039-FA22-41C0-93FE-AC8813CCF5D4}"/>
              </a:ext>
            </a:extLst>
          </p:cNvPr>
          <p:cNvSpPr txBox="1">
            <a:spLocks/>
          </p:cNvSpPr>
          <p:nvPr/>
        </p:nvSpPr>
        <p:spPr>
          <a:xfrm>
            <a:off x="615142" y="1640002"/>
            <a:ext cx="10896573" cy="435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sz="2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10163" y="1831760"/>
            <a:ext cx="10982525" cy="4348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>
                <a:sym typeface="Wingdings" pitchFamily="2" charset="2"/>
              </a:rPr>
              <a:t>	</a:t>
            </a:r>
          </a:p>
        </p:txBody>
      </p:sp>
      <p:pic>
        <p:nvPicPr>
          <p:cNvPr id="12" name="Picture 11" descr="C:\Users\KeprovaA\Desktop\podtržítko 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39972" r="6454" b="40985"/>
          <a:stretch/>
        </p:blipFill>
        <p:spPr bwMode="auto">
          <a:xfrm>
            <a:off x="166252" y="668172"/>
            <a:ext cx="11794349" cy="6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806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zh_praesentation_e">
  <a:themeElements>
    <a:clrScheme name="UZH">
      <a:dk1>
        <a:srgbClr val="000000"/>
      </a:dk1>
      <a:lt1>
        <a:srgbClr val="FFFFFF"/>
      </a:lt1>
      <a:dk2>
        <a:srgbClr val="0028A5"/>
      </a:dk2>
      <a:lt2>
        <a:srgbClr val="808080"/>
      </a:lt2>
      <a:accent1>
        <a:srgbClr val="0028A5"/>
      </a:accent1>
      <a:accent2>
        <a:srgbClr val="667EC9"/>
      </a:accent2>
      <a:accent3>
        <a:srgbClr val="A3B5C5"/>
      </a:accent3>
      <a:accent4>
        <a:srgbClr val="C8CED4"/>
      </a:accent4>
      <a:accent5>
        <a:srgbClr val="DC6027"/>
      </a:accent5>
      <a:accent6>
        <a:srgbClr val="EAA07D"/>
      </a:accent6>
      <a:hlink>
        <a:srgbClr val="DC6027"/>
      </a:hlink>
      <a:folHlink>
        <a:srgbClr val="0000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ni ZH">
        <a:dk1>
          <a:srgbClr val="000000"/>
        </a:dk1>
        <a:lt1>
          <a:srgbClr val="FFFFFF"/>
        </a:lt1>
        <a:dk2>
          <a:srgbClr val="0028A5"/>
        </a:dk2>
        <a:lt2>
          <a:srgbClr val="808080"/>
        </a:lt2>
        <a:accent1>
          <a:srgbClr val="0028A5"/>
        </a:accent1>
        <a:accent2>
          <a:srgbClr val="A3ADB7"/>
        </a:accent2>
        <a:accent3>
          <a:srgbClr val="DC6027"/>
        </a:accent3>
        <a:accent4>
          <a:srgbClr val="000000"/>
        </a:accent4>
        <a:accent5>
          <a:srgbClr val="AAACCF"/>
        </a:accent5>
        <a:accent6>
          <a:srgbClr val="939CA6"/>
        </a:accent6>
        <a:hlink>
          <a:srgbClr val="DC602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1415</Words>
  <Application>Microsoft Office PowerPoint</Application>
  <PresentationFormat>Širokoúhlá obrazovka</PresentationFormat>
  <Paragraphs>402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Georgia</vt:lpstr>
      <vt:lpstr>Wingdings</vt:lpstr>
      <vt:lpstr>Office Theme</vt:lpstr>
      <vt:lpstr>uzh_praesentation_e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Ústav organické chemie a biochemie AV ČR, v.v.i.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Flow Cytometry</dc:title>
  <dc:creator>KeprovaA</dc:creator>
  <cp:lastModifiedBy>ALENA KEPROVA</cp:lastModifiedBy>
  <cp:revision>254</cp:revision>
  <dcterms:created xsi:type="dcterms:W3CDTF">2017-09-20T15:34:19Z</dcterms:created>
  <dcterms:modified xsi:type="dcterms:W3CDTF">2017-11-07T03:01:49Z</dcterms:modified>
</cp:coreProperties>
</file>