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80" r:id="rId4"/>
    <p:sldId id="363" r:id="rId5"/>
    <p:sldId id="350" r:id="rId6"/>
    <p:sldId id="339" r:id="rId7"/>
    <p:sldId id="353" r:id="rId8"/>
    <p:sldId id="354" r:id="rId9"/>
    <p:sldId id="486" r:id="rId10"/>
    <p:sldId id="371" r:id="rId11"/>
    <p:sldId id="370" r:id="rId12"/>
    <p:sldId id="390" r:id="rId13"/>
    <p:sldId id="389" r:id="rId14"/>
    <p:sldId id="369" r:id="rId15"/>
    <p:sldId id="391" r:id="rId16"/>
    <p:sldId id="459" r:id="rId17"/>
    <p:sldId id="460" r:id="rId18"/>
    <p:sldId id="458" r:id="rId19"/>
    <p:sldId id="380" r:id="rId20"/>
    <p:sldId id="462" r:id="rId21"/>
    <p:sldId id="377" r:id="rId22"/>
    <p:sldId id="489" r:id="rId23"/>
    <p:sldId id="379" r:id="rId24"/>
    <p:sldId id="395" r:id="rId25"/>
    <p:sldId id="424" r:id="rId26"/>
    <p:sldId id="392" r:id="rId27"/>
    <p:sldId id="405" r:id="rId28"/>
    <p:sldId id="472" r:id="rId29"/>
    <p:sldId id="470" r:id="rId30"/>
    <p:sldId id="465" r:id="rId31"/>
    <p:sldId id="416" r:id="rId32"/>
    <p:sldId id="417" r:id="rId33"/>
    <p:sldId id="485" r:id="rId34"/>
    <p:sldId id="467" r:id="rId35"/>
    <p:sldId id="446" r:id="rId36"/>
    <p:sldId id="441" r:id="rId37"/>
    <p:sldId id="456" r:id="rId38"/>
    <p:sldId id="482" r:id="rId39"/>
    <p:sldId id="480" r:id="rId40"/>
    <p:sldId id="454" r:id="rId41"/>
    <p:sldId id="453" r:id="rId42"/>
    <p:sldId id="455" r:id="rId43"/>
    <p:sldId id="483" r:id="rId44"/>
    <p:sldId id="475" r:id="rId45"/>
    <p:sldId id="484" r:id="rId46"/>
    <p:sldId id="481" r:id="rId47"/>
    <p:sldId id="34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ekM" initials="H" lastIdx="12" clrIdx="0">
    <p:extLst>
      <p:ext uri="{19B8F6BF-5375-455C-9EA6-DF929625EA0E}">
        <p15:presenceInfo xmlns:p15="http://schemas.microsoft.com/office/powerpoint/2012/main" userId="Hajek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527" autoAdjust="0"/>
  </p:normalViewPr>
  <p:slideViewPr>
    <p:cSldViewPr snapToGrid="0">
      <p:cViewPr varScale="1">
        <p:scale>
          <a:sx n="59" d="100"/>
          <a:sy n="59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68F8-EC2B-4356-AE21-7A7B6135F58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8080A-4CAA-4FE7-B5F3-DC121C0E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7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81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1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1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6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6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7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9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5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9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8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6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3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1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2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0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2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080A-4CAA-4FE7-B5F3-DC121C0E9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00151" y="1989138"/>
            <a:ext cx="9791700" cy="1295400"/>
          </a:xfrm>
        </p:spPr>
        <p:txBody>
          <a:bodyPr/>
          <a:lstStyle>
            <a:lvl1pPr>
              <a:defRPr sz="39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Basics of Flow Cytometry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00151" y="3429000"/>
            <a:ext cx="9791700" cy="1752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Thomas </a:t>
            </a:r>
            <a:r>
              <a:rPr lang="en-US" noProof="0" dirty="0" err="1"/>
              <a:t>Liechti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Compact Course – May 216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1" y="6524625"/>
            <a:ext cx="2844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285" y="6524625"/>
            <a:ext cx="2459567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095A06C1-A939-4FDB-AEB0-B335844834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noProof="0"/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1200151" y="852488"/>
            <a:ext cx="9791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Flow</a:t>
            </a:r>
            <a:r>
              <a:rPr lang="en-US" sz="1400" b="1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b="1" kern="1200" baseline="0" noProof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Cytometry</a:t>
            </a:r>
            <a:r>
              <a:rPr lang="en-US" sz="1400" b="1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Facility</a:t>
            </a:r>
            <a:endParaRPr lang="en-US" sz="1400" b="1" noProof="0" dirty="0"/>
          </a:p>
        </p:txBody>
      </p:sp>
      <p:pic>
        <p:nvPicPr>
          <p:cNvPr id="10" name="Grafik 9" descr="uzh_logo_e_pos_grau_1m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900" y="142812"/>
            <a:ext cx="2702560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1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1125538"/>
            <a:ext cx="12192000" cy="57324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932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172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079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ext /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00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Picture /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789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45B55F50-8663-4465-A6C3-5F55140633E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2063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478F-2C9D-4DD6-AF03-B4E54D394435}" type="datetimeFigureOut">
              <a:rPr lang="de-CH" smtClean="0"/>
              <a:t>09.11.2017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50F4-C32B-4782-BA66-6B05E728186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18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75D0-5071-430C-ACD8-C490D24739B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1" y="1268414"/>
            <a:ext cx="9791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2205039"/>
            <a:ext cx="97917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0151" y="6524625"/>
            <a:ext cx="124671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4234" y="6524625"/>
            <a:ext cx="70082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4" y="6524625"/>
            <a:ext cx="105621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 noProof="0"/>
              <a:t>Page </a:t>
            </a:r>
            <a:fld id="{45B55F50-8663-4465-A6C3-5F55140633E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noProof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200151" y="852488"/>
            <a:ext cx="278361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Flow </a:t>
            </a:r>
            <a:r>
              <a:rPr lang="en-US" sz="1400" b="1" kern="1200" noProof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Cytometry</a:t>
            </a: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Facility</a:t>
            </a:r>
            <a:endParaRPr lang="en-US" sz="1400" b="1" noProof="0" dirty="0"/>
          </a:p>
        </p:txBody>
      </p:sp>
      <p:pic>
        <p:nvPicPr>
          <p:cNvPr id="10" name="Grafik 9" descr="uzh_logo_e_pos_grau_1mm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900" y="142812"/>
            <a:ext cx="2702560" cy="684276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751851" y="795552"/>
            <a:ext cx="6240693" cy="2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>
              <a:spcBef>
                <a:spcPct val="50000"/>
              </a:spcBef>
            </a:pPr>
            <a:r>
              <a:rPr lang="en-US" sz="2000" b="1" noProof="0" dirty="0"/>
              <a:t>Basics of Flow</a:t>
            </a:r>
            <a:r>
              <a:rPr lang="en-US" sz="2000" b="1" baseline="0" noProof="0" dirty="0"/>
              <a:t> Cytometry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989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buFont typeface="Arial" charset="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344488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7143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3pPr>
      <a:lvl4pPr marL="1069975" indent="-3540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4382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5pPr>
      <a:lvl6pPr marL="18954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6pPr>
      <a:lvl7pPr marL="23526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7pPr>
      <a:lvl8pPr marL="28098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8pPr>
      <a:lvl9pPr marL="32670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5" Type="http://schemas.openxmlformats.org/officeDocument/2006/relationships/image" Target="../media/image50.png"/><Relationship Id="rId10" Type="http://schemas.openxmlformats.org/officeDocument/2006/relationships/image" Target="../media/image58.png"/><Relationship Id="rId4" Type="http://schemas.openxmlformats.org/officeDocument/2006/relationships/image" Target="../media/image49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1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123" y="997671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Applications </a:t>
            </a:r>
            <a:r>
              <a:rPr lang="en-US" sz="5400" b="1" dirty="0">
                <a:solidFill>
                  <a:srgbClr val="002060"/>
                </a:solidFill>
              </a:rPr>
              <a:t>of Flow Cytometry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6" y="346973"/>
            <a:ext cx="2455700" cy="851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321" y="4078303"/>
            <a:ext cx="5109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Miroslav H</a:t>
            </a:r>
            <a:r>
              <a:rPr lang="cs-CZ" sz="2400" dirty="0" err="1" smtClean="0">
                <a:solidFill>
                  <a:srgbClr val="002060"/>
                </a:solidFill>
              </a:rPr>
              <a:t>ájek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Biochemical Pharmacology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IOCB Flow Cytometry Workshop, 7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November 2017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6352" y="1670899"/>
            <a:ext cx="5892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T47D cells: estrogen dependent breast cancer cell line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958501" y="2179109"/>
            <a:ext cx="10227892" cy="4362450"/>
            <a:chOff x="1236812" y="2203295"/>
            <a:chExt cx="10227892" cy="4362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243" y="2203295"/>
              <a:ext cx="4248150" cy="4362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12" y="2203295"/>
              <a:ext cx="4248150" cy="43624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9490" y="2966086"/>
              <a:ext cx="2755214" cy="13321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8393" y="2991679"/>
              <a:ext cx="2487056" cy="128099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16090" y="4809037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 serum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11083" y="4809037"/>
              <a:ext cx="1663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Charcoal serum</a:t>
              </a:r>
              <a:endParaRPr lang="en-US" b="1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Limitations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+mn-lt"/>
              </a:rPr>
              <a:t>one-parametric</a:t>
            </a:r>
            <a:r>
              <a:rPr lang="de-CH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DNA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histograms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Example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2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Multiparametric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cell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cycle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analysis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DNA &amp; RNA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content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5566" y="2491905"/>
            <a:ext cx="4953000" cy="1990725"/>
            <a:chOff x="219910" y="2859548"/>
            <a:chExt cx="4953000" cy="1990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910" y="2859548"/>
              <a:ext cx="4953000" cy="1990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39584" y="3266365"/>
              <a:ext cx="353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Impossible to distinguish between G0 and G1, G2 and M phases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22721" y="5461006"/>
            <a:ext cx="554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Discrimination G0 and G1 cell populations</a:t>
            </a:r>
          </a:p>
          <a:p>
            <a:r>
              <a:rPr lang="en-US" sz="2000" dirty="0" smtClean="0"/>
              <a:t>using </a:t>
            </a:r>
            <a:r>
              <a:rPr lang="en-US" sz="2000" dirty="0"/>
              <a:t>DNA and RNA analysis with </a:t>
            </a:r>
            <a:r>
              <a:rPr lang="en-US" sz="2000" dirty="0" smtClean="0"/>
              <a:t>Hoechst 33342 and </a:t>
            </a:r>
            <a:r>
              <a:rPr lang="en-US" sz="2000" dirty="0" err="1" smtClean="0"/>
              <a:t>Pyronin</a:t>
            </a:r>
            <a:r>
              <a:rPr lang="en-US" sz="2000" dirty="0" smtClean="0"/>
              <a:t> Y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502514" y="2467243"/>
            <a:ext cx="2683412" cy="2963181"/>
            <a:chOff x="7234290" y="2481732"/>
            <a:chExt cx="2683412" cy="29631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7626" y="2481732"/>
              <a:ext cx="2250076" cy="25829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86963" y="5075581"/>
              <a:ext cx="2230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Hoechst 33342 (DNA)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6560964" y="3640704"/>
              <a:ext cx="1715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Pyronin</a:t>
              </a:r>
              <a:r>
                <a:rPr lang="en-US" b="1" dirty="0" smtClean="0"/>
                <a:t> Y (RNA)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5566" y="5245758"/>
            <a:ext cx="5159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Proliferating </a:t>
            </a:r>
            <a:r>
              <a:rPr lang="en-US" sz="2000" b="1" dirty="0"/>
              <a:t>cells usually contain higher levels </a:t>
            </a:r>
            <a:r>
              <a:rPr lang="en-US" sz="2000" b="1" dirty="0" smtClean="0"/>
              <a:t>of RNA </a:t>
            </a:r>
            <a:r>
              <a:rPr lang="en-US" sz="2000" b="1" dirty="0"/>
              <a:t>compared to resting/quiescent cells.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5566" y="1562799"/>
            <a:ext cx="1128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DNA &amp; RNA content </a:t>
            </a:r>
            <a:r>
              <a:rPr lang="en-US" sz="2400" dirty="0"/>
              <a:t>analysis in </a:t>
            </a:r>
            <a:r>
              <a:rPr lang="en-US" sz="2400" b="1" dirty="0" smtClean="0"/>
              <a:t>70 % </a:t>
            </a:r>
            <a:r>
              <a:rPr lang="en-US" sz="2400" b="1" dirty="0" err="1" smtClean="0"/>
              <a:t>EtOH</a:t>
            </a:r>
            <a:r>
              <a:rPr lang="en-US" sz="2400" b="1" dirty="0" smtClean="0"/>
              <a:t> fixed/</a:t>
            </a:r>
            <a:r>
              <a:rPr lang="en-US" sz="2400" b="1" dirty="0" err="1" smtClean="0"/>
              <a:t>permeabilized</a:t>
            </a:r>
            <a:r>
              <a:rPr lang="en-US" sz="2400" b="1" dirty="0" smtClean="0"/>
              <a:t> </a:t>
            </a:r>
            <a:r>
              <a:rPr lang="en-US" sz="2400" b="1" dirty="0"/>
              <a:t>cells </a:t>
            </a:r>
            <a:r>
              <a:rPr lang="en-US" sz="2400" dirty="0"/>
              <a:t>using Hoechst 33342/</a:t>
            </a:r>
            <a:r>
              <a:rPr lang="en-US" sz="2400" dirty="0" err="1"/>
              <a:t>Pyronin</a:t>
            </a:r>
            <a:r>
              <a:rPr lang="en-US" sz="2400" dirty="0"/>
              <a:t> Y double </a:t>
            </a:r>
            <a:r>
              <a:rPr lang="en-US" sz="2400" dirty="0" smtClean="0"/>
              <a:t>staining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31763" y="4583529"/>
            <a:ext cx="0" cy="576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31070" y="5599701"/>
            <a:ext cx="6827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5566" y="1562799"/>
            <a:ext cx="11288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DNA </a:t>
            </a:r>
            <a:r>
              <a:rPr lang="en-US" sz="2400" dirty="0"/>
              <a:t>content analysis in </a:t>
            </a:r>
            <a:r>
              <a:rPr lang="en-US" sz="2400" b="1" dirty="0" smtClean="0"/>
              <a:t>PFA fixed/0.1% Triton X-100 </a:t>
            </a:r>
            <a:r>
              <a:rPr lang="en-US" sz="2400" b="1" dirty="0" err="1" smtClean="0"/>
              <a:t>permeabilized</a:t>
            </a:r>
            <a:r>
              <a:rPr lang="en-US" sz="2400" b="1" dirty="0" smtClean="0"/>
              <a:t> </a:t>
            </a:r>
            <a:r>
              <a:rPr lang="en-US" sz="2400" b="1" dirty="0"/>
              <a:t>cells </a:t>
            </a:r>
            <a:r>
              <a:rPr lang="en-US" sz="2400" dirty="0"/>
              <a:t>using a is </a:t>
            </a:r>
            <a:r>
              <a:rPr lang="en-US" sz="2400" dirty="0" smtClean="0"/>
              <a:t>cell-</a:t>
            </a:r>
            <a:r>
              <a:rPr lang="en-US" sz="2400" dirty="0" err="1" smtClean="0"/>
              <a:t>impermeant</a:t>
            </a:r>
            <a:r>
              <a:rPr lang="en-US" sz="2400" dirty="0" smtClean="0"/>
              <a:t> dye (</a:t>
            </a:r>
            <a:r>
              <a:rPr lang="en-US" sz="2400" dirty="0" smtClean="0">
                <a:solidFill>
                  <a:srgbClr val="FF0000"/>
                </a:solidFill>
              </a:rPr>
              <a:t>PI,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7-AAD,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SYTOX Green, </a:t>
            </a:r>
            <a:r>
              <a:rPr lang="en-US" sz="2400" dirty="0" smtClean="0"/>
              <a:t>etc.) in combination with labeled </a:t>
            </a:r>
            <a:r>
              <a:rPr lang="en-US" sz="2400" b="1" dirty="0" smtClean="0"/>
              <a:t>anti-cyclin D antibody</a:t>
            </a: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Multiparametric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cell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cycle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intracellular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analysis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5566" y="3513058"/>
            <a:ext cx="4953000" cy="1990725"/>
            <a:chOff x="219910" y="2859548"/>
            <a:chExt cx="4953000" cy="1990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910" y="2859548"/>
              <a:ext cx="4953000" cy="1990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39584" y="3266365"/>
              <a:ext cx="353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Impossible to distinguish between G0 and G1, G2 and M phases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81344" y="5503783"/>
            <a:ext cx="5797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Discrimination G0 and G1 cell populations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lack of cyclin D and cyclin E expression among the cells with G1 content </a:t>
            </a:r>
            <a:r>
              <a:rPr lang="en-US" sz="2000" dirty="0" smtClean="0"/>
              <a:t>marks </a:t>
            </a:r>
            <a:r>
              <a:rPr lang="en-US" sz="2000" dirty="0"/>
              <a:t>the non-cycling G0 </a:t>
            </a:r>
            <a:r>
              <a:rPr lang="en-US" sz="2000" dirty="0" smtClean="0"/>
              <a:t>cells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610" y="2763128"/>
            <a:ext cx="3906351" cy="25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5566" y="1562799"/>
            <a:ext cx="11288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DNA </a:t>
            </a:r>
            <a:r>
              <a:rPr lang="en-US" sz="2400" dirty="0"/>
              <a:t>content analysis in </a:t>
            </a:r>
            <a:r>
              <a:rPr lang="en-US" sz="2400" b="1" dirty="0" smtClean="0"/>
              <a:t>PFA fixed/0.1% Triton X-100 </a:t>
            </a:r>
            <a:r>
              <a:rPr lang="en-US" sz="2400" b="1" dirty="0" err="1" smtClean="0"/>
              <a:t>permeabilized</a:t>
            </a:r>
            <a:r>
              <a:rPr lang="en-US" sz="2400" b="1" dirty="0" smtClean="0"/>
              <a:t> </a:t>
            </a:r>
            <a:r>
              <a:rPr lang="en-US" sz="2400" b="1" dirty="0"/>
              <a:t>cells </a:t>
            </a:r>
            <a:r>
              <a:rPr lang="en-US" sz="2400" dirty="0"/>
              <a:t>using a is </a:t>
            </a:r>
            <a:r>
              <a:rPr lang="en-US" sz="2400" dirty="0" smtClean="0"/>
              <a:t>cell-</a:t>
            </a:r>
            <a:r>
              <a:rPr lang="en-US" sz="2400" dirty="0" err="1" smtClean="0"/>
              <a:t>impermeant</a:t>
            </a:r>
            <a:r>
              <a:rPr lang="en-US" sz="2400" dirty="0" smtClean="0"/>
              <a:t> dye (</a:t>
            </a:r>
            <a:r>
              <a:rPr lang="en-US" sz="2400" dirty="0" smtClean="0">
                <a:solidFill>
                  <a:srgbClr val="FF0000"/>
                </a:solidFill>
              </a:rPr>
              <a:t>PI,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7-AAD,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SYTOX Green, </a:t>
            </a:r>
            <a:r>
              <a:rPr lang="en-US" sz="2400" dirty="0" smtClean="0"/>
              <a:t>etc.) in combination with </a:t>
            </a:r>
            <a:r>
              <a:rPr lang="en-US" sz="2400" b="1" dirty="0" smtClean="0"/>
              <a:t>anti-</a:t>
            </a:r>
            <a:r>
              <a:rPr lang="en-US" sz="2400" b="1" dirty="0" err="1" smtClean="0"/>
              <a:t>phospho</a:t>
            </a:r>
            <a:r>
              <a:rPr lang="en-US" sz="2400" b="1" dirty="0" smtClean="0"/>
              <a:t>-histone H3 antibody</a:t>
            </a: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Multiparametric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cell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cycle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intracellular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analysis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5566" y="3513058"/>
            <a:ext cx="4953000" cy="1990725"/>
            <a:chOff x="219910" y="2859548"/>
            <a:chExt cx="4953000" cy="1990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910" y="2859548"/>
              <a:ext cx="4953000" cy="1990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39584" y="3266365"/>
              <a:ext cx="353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Impossible to distinguish between G0 and G1, G2 and M phases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610" y="2763128"/>
            <a:ext cx="3906351" cy="25651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201" y="5503783"/>
            <a:ext cx="5425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Discrimination G2 and M cell populations</a:t>
            </a:r>
          </a:p>
          <a:p>
            <a:r>
              <a:rPr lang="en-US" sz="2000" dirty="0"/>
              <a:t>Histone H3 phosphorylated at Ser-10 appears to be the best marker for mitosis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8048" y="367523"/>
            <a:ext cx="626059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and Cell Proliferation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5566" y="1562799"/>
            <a:ext cx="1128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DNA </a:t>
            </a:r>
            <a:r>
              <a:rPr lang="en-US" sz="2400" dirty="0"/>
              <a:t>content analysis in </a:t>
            </a:r>
            <a:r>
              <a:rPr lang="en-US" sz="2400" b="1" dirty="0" smtClean="0"/>
              <a:t>70 % </a:t>
            </a:r>
            <a:r>
              <a:rPr lang="en-US" sz="2400" b="1" dirty="0" err="1" smtClean="0"/>
              <a:t>EtOH</a:t>
            </a:r>
            <a:r>
              <a:rPr lang="en-US" sz="2400" b="1" dirty="0" smtClean="0"/>
              <a:t> fixed/</a:t>
            </a:r>
            <a:r>
              <a:rPr lang="en-US" sz="2400" b="1" dirty="0" err="1" smtClean="0"/>
              <a:t>permeabilized</a:t>
            </a:r>
            <a:r>
              <a:rPr lang="en-US" sz="2400" b="1" dirty="0" smtClean="0"/>
              <a:t> </a:t>
            </a:r>
            <a:r>
              <a:rPr lang="en-US" sz="2400" b="1" dirty="0"/>
              <a:t>cells </a:t>
            </a:r>
            <a:r>
              <a:rPr lang="en-US" sz="2400" dirty="0"/>
              <a:t>using a is </a:t>
            </a:r>
            <a:r>
              <a:rPr lang="en-US" sz="2400" dirty="0" smtClean="0"/>
              <a:t>cell-</a:t>
            </a:r>
            <a:r>
              <a:rPr lang="en-US" sz="2400" dirty="0" err="1" smtClean="0"/>
              <a:t>impermeant</a:t>
            </a:r>
            <a:r>
              <a:rPr lang="en-US" sz="2400" dirty="0" smtClean="0"/>
              <a:t> dye (</a:t>
            </a:r>
            <a:r>
              <a:rPr lang="en-US" sz="2400" dirty="0" smtClean="0">
                <a:solidFill>
                  <a:srgbClr val="FF0000"/>
                </a:solidFill>
              </a:rPr>
              <a:t>PI,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7-AAD,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SYTOX Green, </a:t>
            </a:r>
            <a:r>
              <a:rPr lang="en-US" sz="2400" dirty="0" smtClean="0"/>
              <a:t>etc.) in combination with labeled anti-Ki-67 antibody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Multiparametric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cell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cycle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intracellular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analysis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Ki-67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044" y="5870990"/>
            <a:ext cx="7046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Discrimination G0 and G1 cell populations</a:t>
            </a:r>
          </a:p>
          <a:p>
            <a:r>
              <a:rPr lang="en-US" sz="2000" dirty="0" smtClean="0"/>
              <a:t>Flow </a:t>
            </a:r>
            <a:r>
              <a:rPr lang="en-US" sz="2000" dirty="0" err="1"/>
              <a:t>cytometric</a:t>
            </a:r>
            <a:r>
              <a:rPr lang="en-US" sz="2000" dirty="0"/>
              <a:t> analysis of Ki-67 </a:t>
            </a:r>
            <a:r>
              <a:rPr lang="en-US" sz="2000" dirty="0" smtClean="0"/>
              <a:t>determines </a:t>
            </a:r>
            <a:r>
              <a:rPr lang="en-US" sz="2000" dirty="0"/>
              <a:t>the growth </a:t>
            </a:r>
            <a:r>
              <a:rPr lang="en-US" sz="2000" dirty="0" smtClean="0"/>
              <a:t>fraction</a:t>
            </a:r>
            <a:endParaRPr lang="en-US" sz="20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0" y="2863638"/>
            <a:ext cx="26860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32" y="2863637"/>
            <a:ext cx="26860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29272" y="3327081"/>
            <a:ext cx="4849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Simultaneous </a:t>
            </a:r>
            <a:r>
              <a:rPr lang="en-US" dirty="0"/>
              <a:t>analysis of </a:t>
            </a:r>
            <a:r>
              <a:rPr lang="en-US" dirty="0" smtClean="0"/>
              <a:t>proliferation specific marker </a:t>
            </a:r>
            <a:r>
              <a:rPr lang="en-US" dirty="0"/>
              <a:t>(Ki-67) and cellular DNA </a:t>
            </a:r>
            <a:r>
              <a:rPr lang="en-US" dirty="0" smtClean="0"/>
              <a:t>content, which </a:t>
            </a:r>
            <a:r>
              <a:rPr lang="en-US" dirty="0"/>
              <a:t>discriminate </a:t>
            </a:r>
            <a:r>
              <a:rPr lang="en-US" dirty="0" smtClean="0"/>
              <a:t>resting/quiescent </a:t>
            </a:r>
            <a:r>
              <a:rPr lang="en-US" dirty="0"/>
              <a:t>cell populations (G0 cell) and quantify cell cycle distribution</a:t>
            </a:r>
          </a:p>
          <a:p>
            <a:pPr algn="just"/>
            <a:r>
              <a:rPr lang="en-US" dirty="0"/>
              <a:t>(G1, S, or G2/M), </a:t>
            </a:r>
            <a:r>
              <a:rPr lang="en-US" dirty="0" smtClean="0"/>
              <a:t>respectively.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5826" y="2678971"/>
            <a:ext cx="458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Double staining of Ki-67 and </a:t>
            </a:r>
            <a:r>
              <a:rPr lang="en-US" b="1" dirty="0" err="1" smtClean="0"/>
              <a:t>Propidium</a:t>
            </a:r>
            <a:r>
              <a:rPr lang="en-US" b="1" dirty="0" smtClean="0"/>
              <a:t> Iodide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15826" y="5532044"/>
            <a:ext cx="41566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3806" y="553204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64184" y="2986666"/>
            <a:ext cx="12192" cy="226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555721" y="3933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Ki-67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89054" y="3157804"/>
            <a:ext cx="1466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Isotype control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55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Ki-67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Staining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Assessment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Fraction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Proliferating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Cells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within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Spheroids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2D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cultures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6255" y="3320807"/>
            <a:ext cx="11814135" cy="3317959"/>
            <a:chOff x="166256" y="2911734"/>
            <a:chExt cx="11814135" cy="3317959"/>
          </a:xfrm>
        </p:grpSpPr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166" y="3211774"/>
              <a:ext cx="3705225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66256" y="2911734"/>
              <a:ext cx="8247317" cy="3317959"/>
              <a:chOff x="166256" y="2911734"/>
              <a:chExt cx="8247317" cy="3317959"/>
            </a:xfrm>
          </p:grpSpPr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9816" y="3224292"/>
                <a:ext cx="2686050" cy="258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>
                <a:off x="1316689" y="5818085"/>
                <a:ext cx="6413039" cy="123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85441" y="3547872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75.1%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71491" y="3547872"/>
                <a:ext cx="764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34.6%</a:t>
                </a:r>
                <a:endParaRPr lang="en-US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95414" y="3437928"/>
                <a:ext cx="14664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Isotype control</a:t>
                </a:r>
                <a:endParaRPr lang="en-US" sz="16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05423" y="2911734"/>
                <a:ext cx="2518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T47D cells growing in 2D</a:t>
                </a:r>
                <a:endParaRPr lang="en-US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74068" y="2911734"/>
                <a:ext cx="2639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3D culture of T47D (11 d.)</a:t>
                </a:r>
                <a:endParaRPr lang="en-US" b="1" dirty="0"/>
              </a:p>
            </p:txBody>
          </p:sp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587" y="3213379"/>
                <a:ext cx="2686050" cy="258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489" y="3211774"/>
                <a:ext cx="2686050" cy="258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V="1">
                <a:off x="553709" y="3207667"/>
                <a:ext cx="0" cy="26489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374970" y="5860361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PI</a:t>
                </a:r>
                <a:endParaRPr lang="en-US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6200000">
                <a:off x="14932" y="4330262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Ki-67</a:t>
                </a:r>
                <a:endParaRPr lang="en-US" b="1" dirty="0"/>
              </a:p>
            </p:txBody>
          </p:sp>
        </p:grp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86" y="1903370"/>
            <a:ext cx="1600266" cy="138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17" y="1864571"/>
            <a:ext cx="1485014" cy="142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8530744" y="1903370"/>
            <a:ext cx="3194066" cy="1200329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Spheroids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are 3D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cell culture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models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in vivo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solid tumors that are more predictive of drug responses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40730" y="397466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75.1%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82180" y="3820773"/>
            <a:ext cx="1466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Isotype control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13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Ki-67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Staining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Assessment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Fraction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Proliferating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Cells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within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Spheroids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2D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cultures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6255" y="3320807"/>
            <a:ext cx="11814135" cy="3317959"/>
            <a:chOff x="166256" y="2911734"/>
            <a:chExt cx="11814135" cy="3317959"/>
          </a:xfrm>
        </p:grpSpPr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166" y="3211774"/>
              <a:ext cx="3705225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66256" y="2911734"/>
              <a:ext cx="8247317" cy="3317959"/>
              <a:chOff x="166256" y="2911734"/>
              <a:chExt cx="8247317" cy="3317959"/>
            </a:xfrm>
          </p:grpSpPr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9816" y="3224292"/>
                <a:ext cx="2686050" cy="258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>
                <a:off x="1316689" y="5818085"/>
                <a:ext cx="6413039" cy="123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985441" y="3547872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75.1%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71491" y="3547872"/>
                <a:ext cx="764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34.6%</a:t>
                </a:r>
                <a:endParaRPr lang="en-US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95414" y="3437928"/>
                <a:ext cx="14664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Isotype control</a:t>
                </a:r>
                <a:endParaRPr lang="en-US" sz="16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05423" y="2911734"/>
                <a:ext cx="2518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T47D cells growing in 2D</a:t>
                </a:r>
                <a:endParaRPr lang="en-US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74068" y="2911734"/>
                <a:ext cx="2639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3D culture of T47D (11 d.)</a:t>
                </a:r>
                <a:endParaRPr lang="en-US" b="1" dirty="0"/>
              </a:p>
            </p:txBody>
          </p:sp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587" y="3213379"/>
                <a:ext cx="2686050" cy="258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489" y="3211774"/>
                <a:ext cx="2686050" cy="258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V="1">
                <a:off x="553709" y="3207667"/>
                <a:ext cx="0" cy="26489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374970" y="5860361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PI</a:t>
                </a:r>
                <a:endParaRPr lang="en-US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6200000">
                <a:off x="14932" y="4330262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Ki-67</a:t>
                </a:r>
                <a:endParaRPr lang="en-US" b="1" dirty="0"/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8530744" y="1903370"/>
            <a:ext cx="3194066" cy="1200329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Spheroids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are 3D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cell culture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models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in vivo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solid tumors that are more predictive of drug responses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40730" y="397466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75.1%</a:t>
            </a:r>
            <a:endParaRPr lang="en-US" b="1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38" y="1586192"/>
            <a:ext cx="2404691" cy="177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67" y="1640751"/>
            <a:ext cx="2401643" cy="173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6810143" y="1621350"/>
            <a:ext cx="1603429" cy="1347299"/>
            <a:chOff x="8137525" y="2315297"/>
            <a:chExt cx="1790700" cy="1543178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525" y="2315298"/>
              <a:ext cx="1790700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8213726" y="2315297"/>
              <a:ext cx="990152" cy="4958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37525" y="3514817"/>
              <a:ext cx="990600" cy="34365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49552" y="1610870"/>
            <a:ext cx="1624516" cy="1357103"/>
            <a:chOff x="4022725" y="2315298"/>
            <a:chExt cx="1819275" cy="1562606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725" y="2315298"/>
              <a:ext cx="18192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4098926" y="2315298"/>
              <a:ext cx="990600" cy="4958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22725" y="3534246"/>
              <a:ext cx="990600" cy="34365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82180" y="3820773"/>
            <a:ext cx="1466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Isotype control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65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Ki-67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Staining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+mn-lt"/>
              </a:rPr>
              <a:t>C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ombined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with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Phenotyping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3059" y="2349107"/>
            <a:ext cx="11198776" cy="3676182"/>
            <a:chOff x="488087" y="2049334"/>
            <a:chExt cx="11198776" cy="36761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3953" y="2049334"/>
              <a:ext cx="4772025" cy="1371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3478" y="3754246"/>
              <a:ext cx="4762500" cy="1371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4838" y="2049334"/>
              <a:ext cx="4772025" cy="13716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4363" y="3754246"/>
              <a:ext cx="4762500" cy="137160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3279601" y="5234817"/>
              <a:ext cx="6413039" cy="123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382686" y="53561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Ki-67</a:t>
              </a:r>
              <a:endParaRPr lang="en-US" b="1" dirty="0"/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73C2B48E-0C5E-455B-9215-DBB6C27E4087}"/>
                </a:ext>
              </a:extLst>
            </p:cNvPr>
            <p:cNvSpPr txBox="1">
              <a:spLocks/>
            </p:cNvSpPr>
            <p:nvPr/>
          </p:nvSpPr>
          <p:spPr>
            <a:xfrm>
              <a:off x="488087" y="2483515"/>
              <a:ext cx="1035866" cy="5032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CH" sz="2400" b="1" dirty="0" smtClean="0">
                  <a:solidFill>
                    <a:srgbClr val="002060"/>
                  </a:solidFill>
                  <a:latin typeface="+mn-lt"/>
                </a:rPr>
                <a:t>CD3+  </a:t>
              </a:r>
              <a:endParaRPr lang="de-CH" sz="24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73C2B48E-0C5E-455B-9215-DBB6C27E4087}"/>
                </a:ext>
              </a:extLst>
            </p:cNvPr>
            <p:cNvSpPr txBox="1">
              <a:spLocks/>
            </p:cNvSpPr>
            <p:nvPr/>
          </p:nvSpPr>
          <p:spPr>
            <a:xfrm>
              <a:off x="497612" y="4188427"/>
              <a:ext cx="1035866" cy="5032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CH" sz="2800" b="1" dirty="0" smtClean="0">
                  <a:solidFill>
                    <a:srgbClr val="002060"/>
                  </a:solidFill>
                  <a:latin typeface="+mn-lt"/>
                </a:rPr>
                <a:t>CD19+  </a:t>
              </a:r>
              <a:endParaRPr lang="de-CH" sz="28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1165" y="2226261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0.9 % of CD3+</a:t>
              </a:r>
              <a:endParaRPr lang="en-US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69067" y="3907469"/>
              <a:ext cx="1462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</a:t>
              </a:r>
              <a:r>
                <a:rPr lang="en-US" sz="1600" b="1" dirty="0" smtClean="0"/>
                <a:t>.9 % of CD19+</a:t>
              </a:r>
              <a:endParaRPr lang="en-US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59952" y="2226261"/>
              <a:ext cx="1462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35.8 % of CD3+</a:t>
              </a:r>
              <a:endParaRPr lang="en-US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59952" y="3907469"/>
              <a:ext cx="1462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8.2 % of CD19+</a:t>
              </a:r>
              <a:endParaRPr lang="en-US" sz="16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6255" y="6100942"/>
            <a:ext cx="11812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PBMCs stimulated with anti-CD3/CD28 antibodies, cells analyzed after 3 days of treatment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66255" y="1759213"/>
            <a:ext cx="11812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Assessment of Fraction of Proliferating CD3+ and CD19+ Cells after Activation </a:t>
            </a:r>
          </a:p>
        </p:txBody>
      </p:sp>
    </p:spTree>
    <p:extLst>
      <p:ext uri="{BB962C8B-B14F-4D97-AF65-F5344CB8AC3E}">
        <p14:creationId xmlns:p14="http://schemas.microsoft.com/office/powerpoint/2010/main" val="5888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Dye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-Dilution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Method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Monitoring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Cell Proliferation by Generational Tracing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96" y="1564355"/>
            <a:ext cx="2690093" cy="23090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6255" y="6346299"/>
            <a:ext cx="5412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http://www.thermofisher.com/cz/en/home/references/newsletters-and-journals/bioprobes-journal-of-cell-biology-applications/bioprobes-73/bioprobes-73-cell-proliferation-generational-tracing.html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83" y="4014231"/>
            <a:ext cx="2842506" cy="23166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213" y="1618083"/>
            <a:ext cx="7046428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Proliferation Fluorescent Dyes: </a:t>
            </a:r>
          </a:p>
          <a:p>
            <a:pPr algn="just"/>
            <a:r>
              <a:rPr lang="en-US" sz="2400" dirty="0" err="1" smtClean="0"/>
              <a:t>CellTrace</a:t>
            </a:r>
            <a:r>
              <a:rPr lang="en-US" sz="2400" baseline="30000" dirty="0" err="1" smtClean="0"/>
              <a:t>TM</a:t>
            </a:r>
            <a:r>
              <a:rPr lang="en-US" sz="2400" dirty="0" smtClean="0"/>
              <a:t> series, PKH26, PKH67</a:t>
            </a:r>
            <a:r>
              <a:rPr lang="en-US" sz="2400" dirty="0"/>
              <a:t>, </a:t>
            </a:r>
            <a:r>
              <a:rPr lang="en-US" sz="2400" dirty="0" err="1"/>
              <a:t>CellVue</a:t>
            </a:r>
            <a:r>
              <a:rPr lang="en-US" sz="2400" dirty="0"/>
              <a:t>® </a:t>
            </a:r>
            <a:r>
              <a:rPr lang="en-US" sz="2400" dirty="0" smtClean="0"/>
              <a:t>Claret, etc.</a:t>
            </a:r>
          </a:p>
          <a:p>
            <a:pPr algn="just"/>
            <a:endParaRPr lang="en-US" sz="1050" dirty="0" smtClean="0"/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right, non-toxic (titration), readily taken up by the cells, distributed equally between daughter cells</a:t>
            </a:r>
          </a:p>
          <a:p>
            <a:pPr marL="342900" indent="-342900" algn="just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Use the proper controls (unstained, positive control)</a:t>
            </a:r>
          </a:p>
          <a:p>
            <a:pPr marL="342900" indent="-342900" algn="just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Titrate your dye</a:t>
            </a:r>
          </a:p>
          <a:p>
            <a:pPr marL="342900" indent="-342900" algn="just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Collect enough cells to accurately model the data</a:t>
            </a:r>
          </a:p>
          <a:p>
            <a:pPr marL="342900" indent="-342900" algn="just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Exclude apoptotic/dead cells and aggregates from the analysis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0733" y="3681740"/>
            <a:ext cx="2475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As the cell divide, </a:t>
            </a:r>
            <a:endParaRPr lang="en-US" sz="2000" b="1" dirty="0" smtClean="0"/>
          </a:p>
          <a:p>
            <a:pPr algn="just"/>
            <a:r>
              <a:rPr lang="en-US" sz="2000" b="1" dirty="0" smtClean="0"/>
              <a:t>the </a:t>
            </a:r>
            <a:r>
              <a:rPr lang="en-US" sz="2000" b="1" dirty="0"/>
              <a:t>dye is diluted </a:t>
            </a:r>
            <a:r>
              <a:rPr lang="en-US" sz="2000" b="1" dirty="0" smtClean="0"/>
              <a:t>out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46" y="4482096"/>
            <a:ext cx="1981962" cy="20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Dye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-Dilution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Method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Monitoring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Cell Proliferation by Generational Tracing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3026833"/>
            <a:ext cx="6448425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910" y="1562799"/>
            <a:ext cx="811831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 smtClean="0"/>
              <a:t>Cells stained and stimulated and/or treated with a test compound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 smtClean="0"/>
              <a:t>During analysis gated via FSC vs SSC </a:t>
            </a:r>
            <a:r>
              <a:rPr lang="en-US" b="1" dirty="0" err="1" smtClean="0"/>
              <a:t>dotplot</a:t>
            </a:r>
            <a:r>
              <a:rPr lang="en-US" b="1" dirty="0" smtClean="0"/>
              <a:t> and “dead cell stain” vs FSC </a:t>
            </a:r>
            <a:r>
              <a:rPr lang="en-US" b="1" dirty="0" err="1" smtClean="0"/>
              <a:t>dotplot</a:t>
            </a:r>
            <a:endParaRPr lang="en-US" b="1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 err="1" smtClean="0"/>
              <a:t>CellTrace</a:t>
            </a:r>
            <a:r>
              <a:rPr lang="en-US" b="1" dirty="0" smtClean="0"/>
              <a:t> fluorescence </a:t>
            </a:r>
            <a:r>
              <a:rPr lang="en-US" b="1" dirty="0" err="1" smtClean="0"/>
              <a:t>deconvolved</a:t>
            </a:r>
            <a:r>
              <a:rPr lang="en-US" b="1" dirty="0" smtClean="0"/>
              <a:t> by the Proliferation platform in </a:t>
            </a:r>
            <a:r>
              <a:rPr lang="en-US" b="1" dirty="0" err="1" smtClean="0"/>
              <a:t>FlowJo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668335" y="3351189"/>
            <a:ext cx="5343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How </a:t>
            </a:r>
            <a:r>
              <a:rPr lang="en-US" sz="2000" b="1" dirty="0"/>
              <a:t>different cell populations are proliferating based on different stimulation </a:t>
            </a:r>
            <a:r>
              <a:rPr lang="en-US" sz="2000" b="1" dirty="0" smtClean="0"/>
              <a:t>conditions?</a:t>
            </a:r>
          </a:p>
          <a:p>
            <a:r>
              <a:rPr lang="en-US" sz="2000" dirty="0"/>
              <a:t>- </a:t>
            </a:r>
            <a:r>
              <a:rPr lang="en-US" sz="2000" dirty="0" smtClean="0"/>
              <a:t>Assay is compatible </a:t>
            </a:r>
            <a:r>
              <a:rPr lang="en-US" sz="2000" dirty="0"/>
              <a:t>with </a:t>
            </a:r>
            <a:r>
              <a:rPr lang="en-US" sz="2000" dirty="0" err="1" smtClean="0"/>
              <a:t>immunophenotyping</a:t>
            </a:r>
            <a:endParaRPr lang="en-US" sz="2000" dirty="0"/>
          </a:p>
          <a:p>
            <a:endParaRPr lang="en-US" sz="1600" dirty="0"/>
          </a:p>
          <a:p>
            <a:r>
              <a:rPr lang="en-US" sz="2000" dirty="0" smtClean="0"/>
              <a:t>Division Index?</a:t>
            </a:r>
          </a:p>
          <a:p>
            <a:endParaRPr lang="en-US" sz="1600" dirty="0"/>
          </a:p>
          <a:p>
            <a:r>
              <a:rPr lang="en-US" sz="2000" dirty="0" smtClean="0"/>
              <a:t>Proliferation Index?</a:t>
            </a:r>
          </a:p>
          <a:p>
            <a:endParaRPr lang="en-US" sz="1600" dirty="0"/>
          </a:p>
          <a:p>
            <a:r>
              <a:rPr lang="en-US" sz="2000" dirty="0"/>
              <a:t>Some even want to</a:t>
            </a:r>
            <a:r>
              <a:rPr lang="en-US" sz="2000" b="1" dirty="0"/>
              <a:t> isolate cells </a:t>
            </a:r>
            <a:r>
              <a:rPr lang="en-US" sz="2000" dirty="0"/>
              <a:t>after a specific number of cell divisions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1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94689" y="367523"/>
            <a:ext cx="4983951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Applications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of Flow Cytometry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969" y="199300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Cell Cycle Analysis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Proliferation (Dye-dilution, Ki-67, </a:t>
            </a:r>
            <a:r>
              <a:rPr lang="en-US" sz="2400" b="1" dirty="0" err="1" smtClean="0"/>
              <a:t>EdU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Apoptosis Detection (</a:t>
            </a:r>
            <a:r>
              <a:rPr lang="en-US" sz="2400" b="1" dirty="0" err="1" smtClean="0"/>
              <a:t>Annexin</a:t>
            </a:r>
            <a:r>
              <a:rPr lang="en-US" sz="2400" b="1" dirty="0" smtClean="0"/>
              <a:t> V, JC-1, caspases)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Immunophenotyping</a:t>
            </a:r>
            <a:r>
              <a:rPr lang="en-US" sz="2400" b="1" dirty="0"/>
              <a:t> </a:t>
            </a:r>
            <a:r>
              <a:rPr lang="en-US" sz="2400" b="1" dirty="0" smtClean="0"/>
              <a:t>(Cell Surface Antigens, Markers)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Intracellular Analysis (Cytokine Staining Assay)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Topics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Overview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6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Dye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-Dilution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Method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de-CH" sz="2400" b="1" dirty="0" smtClean="0">
                <a:solidFill>
                  <a:srgbClr val="002060"/>
                </a:solidFill>
                <a:latin typeface="+mn-lt"/>
              </a:rPr>
              <a:t>Anti-CD3/CD28 </a:t>
            </a:r>
            <a:r>
              <a:rPr lang="de-CH" sz="2400" b="1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de-CH" sz="2400" b="1" dirty="0" smtClean="0">
                <a:solidFill>
                  <a:srgbClr val="002060"/>
                </a:solidFill>
                <a:latin typeface="+mn-lt"/>
              </a:rPr>
              <a:t> PMA/</a:t>
            </a:r>
            <a:r>
              <a:rPr lang="de-CH" sz="2400" b="1" dirty="0" err="1" smtClean="0">
                <a:solidFill>
                  <a:srgbClr val="002060"/>
                </a:solidFill>
                <a:latin typeface="+mn-lt"/>
              </a:rPr>
              <a:t>ionomycin</a:t>
            </a:r>
            <a:r>
              <a:rPr lang="de-CH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400" b="1" dirty="0" err="1" smtClean="0">
                <a:solidFill>
                  <a:srgbClr val="002060"/>
                </a:solidFill>
                <a:latin typeface="+mn-lt"/>
              </a:rPr>
              <a:t>stimulated</a:t>
            </a:r>
            <a:r>
              <a:rPr lang="de-CH" sz="2400" b="1" dirty="0" smtClean="0">
                <a:solidFill>
                  <a:srgbClr val="002060"/>
                </a:solidFill>
                <a:latin typeface="+mn-lt"/>
              </a:rPr>
              <a:t> PBMCs </a:t>
            </a:r>
            <a:endParaRPr lang="de-CH" sz="24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92240" y="1724278"/>
            <a:ext cx="5486400" cy="4614161"/>
            <a:chOff x="6072447" y="1807049"/>
            <a:chExt cx="5486400" cy="46141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2447" y="1807049"/>
              <a:ext cx="5486400" cy="15335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2447" y="3347367"/>
              <a:ext cx="5486400" cy="15335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72447" y="4887685"/>
              <a:ext cx="5486400" cy="153352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303043" y="3061862"/>
            <a:ext cx="61891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Day 0: </a:t>
            </a:r>
            <a:r>
              <a:rPr lang="en-US" sz="2000" b="1" dirty="0" err="1" smtClean="0"/>
              <a:t>CellTrace</a:t>
            </a:r>
            <a:r>
              <a:rPr lang="en-US" sz="2000" b="1" baseline="30000" dirty="0" err="1" smtClean="0"/>
              <a:t>TM</a:t>
            </a:r>
            <a:r>
              <a:rPr lang="en-US" sz="2000" b="1" dirty="0" smtClean="0"/>
              <a:t> Violet staining,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Stimulation of proliferation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Day 3: Phenotyping (anti-CD19 and anti-CD3)</a:t>
            </a:r>
          </a:p>
          <a:p>
            <a:r>
              <a:rPr lang="en-US" sz="2000" b="1" dirty="0" smtClean="0"/>
              <a:t>             Flow cytometry (Dead cells/aggregates exclusion)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3043" y="1966378"/>
            <a:ext cx="6189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How different cell populations are proliferating based on </a:t>
            </a:r>
            <a:r>
              <a:rPr lang="en-US" sz="2400" b="1" dirty="0" smtClean="0">
                <a:solidFill>
                  <a:srgbClr val="002060"/>
                </a:solidFill>
              </a:rPr>
              <a:t>stimulation </a:t>
            </a:r>
            <a:r>
              <a:rPr lang="en-US" sz="2400" b="1" dirty="0">
                <a:solidFill>
                  <a:srgbClr val="002060"/>
                </a:solidFill>
              </a:rPr>
              <a:t>conditions?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8358" y="6233594"/>
            <a:ext cx="18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CellTrace</a:t>
            </a:r>
            <a:r>
              <a:rPr lang="en-US" b="1" baseline="30000" dirty="0" err="1" smtClean="0"/>
              <a:t>TM</a:t>
            </a:r>
            <a:r>
              <a:rPr lang="en-US" b="1" dirty="0" smtClean="0"/>
              <a:t> Violet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36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Dye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-Dilution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Method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&amp;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Staining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Cell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Surface Markers</a:t>
            </a:r>
            <a:endParaRPr lang="de-CH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124" y="3193178"/>
            <a:ext cx="61891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Day 0: </a:t>
            </a:r>
            <a:r>
              <a:rPr lang="en-US" sz="2000" b="1" dirty="0" err="1" smtClean="0"/>
              <a:t>CellTrace</a:t>
            </a:r>
            <a:r>
              <a:rPr lang="en-US" sz="2000" b="1" baseline="30000" dirty="0" err="1" smtClean="0"/>
              <a:t>TM</a:t>
            </a:r>
            <a:r>
              <a:rPr lang="en-US" sz="2000" b="1" dirty="0" smtClean="0"/>
              <a:t> Violet staining,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Stimulation of proliferation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Day 6: Phenotyping (anti-CD19, anti-CD4 and-CD8)</a:t>
            </a:r>
          </a:p>
          <a:p>
            <a:r>
              <a:rPr lang="en-US" sz="2000" b="1" dirty="0" smtClean="0"/>
              <a:t>             Flow cytometry (Dead cells/aggregates exclusion)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7124" y="2044101"/>
            <a:ext cx="6189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How different cell populations are proliferating based on </a:t>
            </a:r>
            <a:r>
              <a:rPr lang="en-US" sz="2400" b="1" dirty="0" smtClean="0">
                <a:solidFill>
                  <a:srgbClr val="002060"/>
                </a:solidFill>
              </a:rPr>
              <a:t>stimulation </a:t>
            </a:r>
            <a:r>
              <a:rPr lang="en-US" sz="2400" b="1" dirty="0">
                <a:solidFill>
                  <a:srgbClr val="002060"/>
                </a:solidFill>
              </a:rPr>
              <a:t>conditions?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4318" y="6168577"/>
            <a:ext cx="1683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CellTrace</a:t>
            </a:r>
            <a:r>
              <a:rPr lang="en-US" sz="1600" b="1" baseline="30000" dirty="0" err="1" smtClean="0"/>
              <a:t>TM</a:t>
            </a:r>
            <a:r>
              <a:rPr lang="en-US" sz="1600" b="1" dirty="0" smtClean="0"/>
              <a:t> Violet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402" y="3554578"/>
            <a:ext cx="4324350" cy="1438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402" y="4795319"/>
            <a:ext cx="4324350" cy="1438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091" y="1544971"/>
            <a:ext cx="2038350" cy="2038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8628" y="3424640"/>
            <a:ext cx="223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Non-stimulated</a:t>
            </a:r>
            <a:r>
              <a:rPr lang="en-US" b="1" dirty="0" smtClean="0"/>
              <a:t> PBMCs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58628" y="4691059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Anti-CD3/CD28 stimulated</a:t>
            </a:r>
            <a:r>
              <a:rPr lang="en-US" b="1" dirty="0" smtClean="0"/>
              <a:t> PBMCs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35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Proliferation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Dye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-Dilution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Method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Stimulated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PBMCs vs.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cancer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cell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line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U2OS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58193" y="1724278"/>
            <a:ext cx="10132687" cy="4773802"/>
            <a:chOff x="1845953" y="1724278"/>
            <a:chExt cx="10132687" cy="4773802"/>
          </a:xfrm>
        </p:grpSpPr>
        <p:grpSp>
          <p:nvGrpSpPr>
            <p:cNvPr id="23" name="Group 22"/>
            <p:cNvGrpSpPr/>
            <p:nvPr/>
          </p:nvGrpSpPr>
          <p:grpSpPr>
            <a:xfrm>
              <a:off x="6492240" y="1883919"/>
              <a:ext cx="5486400" cy="4614161"/>
              <a:chOff x="6072447" y="1807049"/>
              <a:chExt cx="5486400" cy="461416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447" y="1807049"/>
                <a:ext cx="5486400" cy="153352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2447" y="3347367"/>
                <a:ext cx="5486400" cy="153352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2447" y="4887685"/>
                <a:ext cx="5486400" cy="153352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845953" y="1724278"/>
              <a:ext cx="2405886" cy="4606745"/>
              <a:chOff x="3556220" y="314091"/>
              <a:chExt cx="3251197" cy="622533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7492" y="5167822"/>
                <a:ext cx="3209925" cy="13716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6220" y="2692843"/>
                <a:ext cx="3209925" cy="13716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6856" y="3970320"/>
                <a:ext cx="3209925" cy="13716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6221" y="1495341"/>
                <a:ext cx="3209925" cy="13716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2075" y="314091"/>
                <a:ext cx="3209925" cy="1371600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096475" y="1853103"/>
              <a:ext cx="660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Day 0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96476" y="2739255"/>
              <a:ext cx="660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Day 1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96477" y="3609488"/>
              <a:ext cx="660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Day 2</a:t>
              </a:r>
              <a:endParaRPr 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06196" y="4558719"/>
              <a:ext cx="660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Day 3</a:t>
              </a:r>
              <a:endParaRPr lang="en-US" sz="1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06196" y="5437073"/>
              <a:ext cx="660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Day 4</a:t>
              </a:r>
              <a:endParaRPr lang="en-US" sz="1600" b="1" dirty="0"/>
            </a:p>
          </p:txBody>
        </p:sp>
        <p:sp>
          <p:nvSpPr>
            <p:cNvPr id="3" name="Left Brace 2"/>
            <p:cNvSpPr/>
            <p:nvPr/>
          </p:nvSpPr>
          <p:spPr>
            <a:xfrm>
              <a:off x="5594684" y="2191657"/>
              <a:ext cx="637674" cy="389632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4367464" y="4190999"/>
              <a:ext cx="967338" cy="5975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1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74933" y="321733"/>
            <a:ext cx="5103707" cy="517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Cycle/Proliferation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99929"/>
            <a:ext cx="6477000" cy="3643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7" y="4014000"/>
            <a:ext cx="4462857" cy="19834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6003373"/>
            <a:ext cx="6693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http://www.lifesci.dundee.ac.uk/technologies/flow-cytometry-cell-sorting/techniques/proliferation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Bromodeoxyurine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BrdU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) vs. Click-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iT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EdU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137" y="1724278"/>
            <a:ext cx="5910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err="1" smtClean="0">
                <a:sym typeface="Symbol" panose="05050102010706020507" pitchFamily="18" charset="2"/>
              </a:rPr>
              <a:t>BrdU</a:t>
            </a:r>
            <a:r>
              <a:rPr lang="en-US" sz="2000" dirty="0" smtClean="0">
                <a:sym typeface="Symbol" panose="05050102010706020507" pitchFamily="18" charset="2"/>
              </a:rPr>
              <a:t> and </a:t>
            </a:r>
            <a:r>
              <a:rPr lang="en-US" sz="2000" dirty="0" err="1" smtClean="0">
                <a:sym typeface="Symbol" panose="05050102010706020507" pitchFamily="18" charset="2"/>
              </a:rPr>
              <a:t>EdU</a:t>
            </a:r>
            <a:r>
              <a:rPr lang="en-US" sz="2000" dirty="0" smtClean="0">
                <a:sym typeface="Symbol" panose="05050102010706020507" pitchFamily="18" charset="2"/>
              </a:rPr>
              <a:t> are thymidine analogs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Taken up by cells in S-phase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Usually in combination with PI, 7-AAD or DAPI stains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33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74933" y="321733"/>
            <a:ext cx="5103707" cy="517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Cycle/Proliferation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Click-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iT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EdU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531" y="2113984"/>
            <a:ext cx="2533650" cy="2305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058" y="2113984"/>
            <a:ext cx="2533650" cy="2305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883" y="4970219"/>
            <a:ext cx="3810000" cy="1381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56" y="4970219"/>
            <a:ext cx="3810000" cy="138112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2061896" y="2400234"/>
            <a:ext cx="12032" cy="1732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998369" y="2400235"/>
            <a:ext cx="12032" cy="1732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54442" y="4431066"/>
            <a:ext cx="21656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95410" y="4419034"/>
            <a:ext cx="21656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23403" y="4419034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DAPI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59876" y="4431066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DAPI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384243" y="3083018"/>
            <a:ext cx="98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EdU-Cy5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6332747" y="3081841"/>
            <a:ext cx="98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EdU-Cy5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7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Apoptotic Hallmarks for Apoptosis Detection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6808" y="2349913"/>
            <a:ext cx="468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cs-CZ" sz="2000" dirty="0"/>
              <a:t>A </a:t>
            </a:r>
            <a:r>
              <a:rPr lang="cs-CZ" sz="2000" dirty="0" err="1"/>
              <a:t>decrease</a:t>
            </a:r>
            <a:r>
              <a:rPr lang="cs-CZ" sz="2000" dirty="0"/>
              <a:t> in cell </a:t>
            </a:r>
            <a:r>
              <a:rPr lang="cs-CZ" sz="2000" dirty="0" err="1" smtClean="0"/>
              <a:t>size</a:t>
            </a:r>
            <a:r>
              <a:rPr lang="en-US" sz="2000" dirty="0" smtClean="0"/>
              <a:t>/shrinkage</a:t>
            </a:r>
            <a:r>
              <a:rPr lang="cs-CZ" sz="2000" dirty="0" smtClean="0"/>
              <a:t>, </a:t>
            </a:r>
            <a:r>
              <a:rPr lang="cs-CZ" sz="2000" dirty="0" err="1"/>
              <a:t>nuclear</a:t>
            </a:r>
            <a:r>
              <a:rPr lang="cs-CZ" sz="2000" dirty="0"/>
              <a:t> </a:t>
            </a:r>
            <a:r>
              <a:rPr lang="cs-CZ" sz="2000" dirty="0" err="1" smtClean="0"/>
              <a:t>condensation</a:t>
            </a:r>
            <a:r>
              <a:rPr lang="en-US" sz="2000" dirty="0" smtClean="0"/>
              <a:t>, </a:t>
            </a:r>
            <a:r>
              <a:rPr lang="en-US" sz="2000" dirty="0" err="1" smtClean="0"/>
              <a:t>blebbing</a:t>
            </a:r>
            <a:endParaRPr lang="en-US" sz="2000" b="1" dirty="0" smtClean="0">
              <a:latin typeface="Calibri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000" dirty="0" err="1" smtClean="0">
                <a:solidFill>
                  <a:srgbClr val="2F2B20"/>
                </a:solidFill>
                <a:latin typeface="Calibri"/>
              </a:rPr>
              <a:t>Externalisation</a:t>
            </a:r>
            <a:r>
              <a:rPr lang="en-US" sz="2000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2F2B20"/>
                </a:solidFill>
                <a:latin typeface="Calibri"/>
              </a:rPr>
              <a:t>of the lipid </a:t>
            </a:r>
            <a:r>
              <a:rPr lang="en-US" sz="2000" dirty="0" err="1">
                <a:solidFill>
                  <a:srgbClr val="2F2B20"/>
                </a:solidFill>
                <a:latin typeface="Calibri"/>
              </a:rPr>
              <a:t>phosphatidyl</a:t>
            </a:r>
            <a:r>
              <a:rPr lang="en-US" sz="2000" dirty="0">
                <a:solidFill>
                  <a:srgbClr val="2F2B20"/>
                </a:solidFill>
                <a:latin typeface="Calibri"/>
              </a:rPr>
              <a:t> serine (PS) from the inner to the outer plasma membrane</a:t>
            </a:r>
            <a:endParaRPr lang="cs-CZ" sz="2000" dirty="0">
              <a:solidFill>
                <a:srgbClr val="2F2B20"/>
              </a:solidFill>
              <a:latin typeface="Calibri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2000" dirty="0" err="1" smtClean="0">
                <a:solidFill>
                  <a:srgbClr val="2F2B20"/>
                </a:solidFill>
                <a:latin typeface="Calibri"/>
              </a:rPr>
              <a:t>Disruption</a:t>
            </a:r>
            <a:r>
              <a:rPr lang="cs-CZ" sz="2000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srgbClr val="2F2B20"/>
                </a:solidFill>
                <a:latin typeface="Calibri"/>
              </a:rPr>
              <a:t>of</a:t>
            </a:r>
            <a:r>
              <a:rPr lang="cs-CZ" sz="20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2F2B20"/>
                </a:solidFill>
                <a:latin typeface="Calibri"/>
              </a:rPr>
              <a:t>M</a:t>
            </a:r>
            <a:r>
              <a:rPr lang="cs-CZ" sz="2000" dirty="0" err="1" smtClean="0">
                <a:solidFill>
                  <a:srgbClr val="2F2B20"/>
                </a:solidFill>
                <a:latin typeface="Calibri"/>
              </a:rPr>
              <a:t>itochondrial</a:t>
            </a:r>
            <a:r>
              <a:rPr lang="cs-CZ" sz="2000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2F2B20"/>
                </a:solidFill>
                <a:latin typeface="Calibri"/>
              </a:rPr>
              <a:t>M</a:t>
            </a:r>
            <a:r>
              <a:rPr lang="cs-CZ" sz="2000" dirty="0" err="1" smtClean="0">
                <a:solidFill>
                  <a:srgbClr val="2F2B20"/>
                </a:solidFill>
                <a:latin typeface="Calibri"/>
              </a:rPr>
              <a:t>embrane</a:t>
            </a:r>
            <a:r>
              <a:rPr lang="cs-CZ" sz="2000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2F2B20"/>
                </a:solidFill>
                <a:latin typeface="Calibri"/>
              </a:rPr>
              <a:t>P</a:t>
            </a:r>
            <a:r>
              <a:rPr lang="cs-CZ" sz="2000" dirty="0" err="1" smtClean="0">
                <a:solidFill>
                  <a:srgbClr val="2F2B20"/>
                </a:solidFill>
                <a:latin typeface="Calibri"/>
              </a:rPr>
              <a:t>otential</a:t>
            </a:r>
            <a:endParaRPr lang="en-US" sz="2000" dirty="0" smtClean="0">
              <a:solidFill>
                <a:srgbClr val="2F2B20"/>
              </a:solidFill>
              <a:latin typeface="Calibri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2000" dirty="0" smtClean="0">
                <a:solidFill>
                  <a:srgbClr val="2F2B20"/>
                </a:solidFill>
                <a:latin typeface="Calibri"/>
              </a:rPr>
              <a:t>Activation of Caspases</a:t>
            </a:r>
            <a:endParaRPr lang="cs-CZ" sz="2000" dirty="0">
              <a:solidFill>
                <a:srgbClr val="2F2B2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r>
              <a:rPr lang="cs-CZ" sz="2000" dirty="0" err="1" smtClean="0">
                <a:solidFill>
                  <a:srgbClr val="2F2B20"/>
                </a:solidFill>
                <a:latin typeface="Calibri"/>
              </a:rPr>
              <a:t>Cleveage</a:t>
            </a:r>
            <a:r>
              <a:rPr lang="cs-CZ" sz="2000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cs-CZ" sz="2000" dirty="0">
                <a:solidFill>
                  <a:srgbClr val="2F2B20"/>
                </a:solidFill>
                <a:latin typeface="Calibri"/>
              </a:rPr>
              <a:t>of DNA between nucleosomes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329083" y="2293071"/>
            <a:ext cx="6649557" cy="2934451"/>
            <a:chOff x="5385108" y="2777473"/>
            <a:chExt cx="6649557" cy="2934451"/>
          </a:xfrm>
        </p:grpSpPr>
        <p:grpSp>
          <p:nvGrpSpPr>
            <p:cNvPr id="6" name="Group 5"/>
            <p:cNvGrpSpPr/>
            <p:nvPr/>
          </p:nvGrpSpPr>
          <p:grpSpPr>
            <a:xfrm>
              <a:off x="5385108" y="2777473"/>
              <a:ext cx="3469936" cy="2934451"/>
              <a:chOff x="888209" y="2698503"/>
              <a:chExt cx="3469936" cy="293445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8209" y="2698503"/>
                <a:ext cx="3469936" cy="2934451"/>
                <a:chOff x="2007465" y="1844674"/>
                <a:chExt cx="4652098" cy="434356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7313" y="1928811"/>
                  <a:ext cx="3924300" cy="3505200"/>
                </a:xfrm>
                <a:prstGeom prst="rect">
                  <a:avLst/>
                </a:prstGeom>
              </p:spPr>
            </p:pic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5102339" y="3204762"/>
                  <a:ext cx="1129034" cy="4587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</a:rPr>
                    <a:t>Live cells</a:t>
                  </a:r>
                </a:p>
              </p:txBody>
            </p:sp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783781" y="3626597"/>
                  <a:ext cx="649287" cy="773113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4446710" y="2769374"/>
                  <a:ext cx="1723310" cy="4587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Apoptotic cells</a:t>
                  </a:r>
                </a:p>
              </p:txBody>
            </p:sp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61858" y="3228173"/>
                  <a:ext cx="868755" cy="840562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auto">
                <a:xfrm>
                  <a:off x="2627313" y="5589588"/>
                  <a:ext cx="4032250" cy="0"/>
                </a:xfrm>
                <a:prstGeom prst="line">
                  <a:avLst/>
                </a:prstGeom>
                <a:noFill/>
                <a:ln w="19050">
                  <a:solidFill>
                    <a:srgbClr val="2F2B2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514600" y="1844674"/>
                  <a:ext cx="0" cy="3673475"/>
                </a:xfrm>
                <a:prstGeom prst="line">
                  <a:avLst/>
                </a:prstGeom>
                <a:noFill/>
                <a:ln w="19050">
                  <a:solidFill>
                    <a:srgbClr val="2F2B2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82210" y="5687113"/>
                  <a:ext cx="2527803" cy="5011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rPr>
                    <a:t>FSC </a:t>
                  </a:r>
                  <a:r>
                    <a:rPr kumimoji="0" lang="en-US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rPr>
                    <a:t>~</a:t>
                  </a:r>
                  <a:r>
                    <a:rPr kumimoji="0" lang="cs-CZ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rPr>
                    <a:t> size of the cell</a:t>
                  </a:r>
                  <a:endParaRPr kumimoji="0" lang="en-US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66968" y="3580674"/>
                  <a:ext cx="3134890" cy="4538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rPr>
                    <a:t>SSC </a:t>
                  </a:r>
                  <a:r>
                    <a:rPr kumimoji="0" lang="en-US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rPr>
                    <a:t>~</a:t>
                  </a:r>
                  <a:r>
                    <a:rPr kumimoji="0" lang="cs-CZ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rPr>
                    <a:t> inner complexity</a:t>
                  </a:r>
                  <a:endParaRPr kumimoji="0" lang="en-US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1668425" y="2834677"/>
                <a:ext cx="1553574" cy="525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cs-CZ" alt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Apoptotic</a:t>
                </a:r>
                <a:r>
                  <a:rPr kumimoji="0" lang="cs-CZ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bodies and cell debris</a:t>
                </a:r>
                <a:endParaRPr kumimoji="0" lang="cs-CZ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 flipH="1">
                <a:off x="1799017" y="3313446"/>
                <a:ext cx="297458" cy="122197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770538" y="2818281"/>
              <a:ext cx="3264127" cy="2582171"/>
              <a:chOff x="658502" y="303374"/>
              <a:chExt cx="3996801" cy="3236083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303374"/>
                <a:ext cx="3740903" cy="2973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008173" y="590247"/>
                <a:ext cx="11315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200" b="1" dirty="0" smtClean="0">
                    <a:solidFill>
                      <a:srgbClr val="FF0000"/>
                    </a:solidFill>
                  </a:rPr>
                  <a:t>„Sub G1“</a:t>
                </a:r>
              </a:p>
              <a:p>
                <a:pPr algn="ctr"/>
                <a:r>
                  <a:rPr lang="cs-CZ" sz="1200" b="1" dirty="0" smtClean="0">
                    <a:solidFill>
                      <a:srgbClr val="FF0000"/>
                    </a:solidFill>
                  </a:rPr>
                  <a:t>Apoptotic cells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42196" y="641106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200" b="1" dirty="0" smtClean="0">
                    <a:solidFill>
                      <a:srgbClr val="FF0000"/>
                    </a:solidFill>
                  </a:rPr>
                  <a:t>G1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9300" y="2109343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FF0000"/>
                    </a:solidFill>
                  </a:rPr>
                  <a:t>S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47812" y="2084695"/>
                <a:ext cx="5613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200" b="1" dirty="0" smtClean="0">
                    <a:solidFill>
                      <a:srgbClr val="FF0000"/>
                    </a:solidFill>
                  </a:rPr>
                  <a:t>G2/M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305118" y="1537018"/>
                <a:ext cx="1121315" cy="41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# events</a:t>
                </a:r>
                <a:endParaRPr lang="en-US" sz="16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42051" y="3115167"/>
                <a:ext cx="2024920" cy="424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/>
                  <a:t>Propidium</a:t>
                </a:r>
                <a:r>
                  <a:rPr lang="en-US" sz="1600" b="1" dirty="0" smtClean="0"/>
                  <a:t> iodide</a:t>
                </a:r>
                <a:endParaRPr lang="en-US" sz="1600" b="1" dirty="0"/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5498360" y="5307528"/>
            <a:ext cx="7141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Changes in light scattering properties during </a:t>
            </a:r>
            <a:r>
              <a:rPr lang="en-US" sz="1600" b="1" dirty="0" smtClean="0"/>
              <a:t>apoptosis </a:t>
            </a:r>
            <a:r>
              <a:rPr lang="en-US" sz="1600" b="1" dirty="0"/>
              <a:t>and </a:t>
            </a:r>
            <a:r>
              <a:rPr lang="en-US" sz="1600" b="1" dirty="0" smtClean="0"/>
              <a:t>assessment </a:t>
            </a:r>
            <a:r>
              <a:rPr lang="en-US" sz="1600" b="1" dirty="0"/>
              <a:t>of fractional DNA content (sub-G1 </a:t>
            </a:r>
            <a:r>
              <a:rPr lang="en-US" sz="1600" b="1" dirty="0" smtClean="0"/>
              <a:t>fraction)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11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hanges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in the Plasma Membrane: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Annexin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V/PI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842760" y="1946833"/>
            <a:ext cx="4748428" cy="3008047"/>
            <a:chOff x="3322458" y="2510774"/>
            <a:chExt cx="5867710" cy="3944563"/>
          </a:xfrm>
        </p:grpSpPr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7603917" y="5383331"/>
              <a:ext cx="1586251" cy="523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cs-CZ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PI</a:t>
              </a:r>
              <a:r>
                <a:rPr kumimoji="0" lang="cs-CZ" altLang="en-US" sz="12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+</a:t>
              </a:r>
              <a:r>
                <a:rPr kumimoji="0" lang="cs-CZ" alt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cs-CZ" altLang="en-US" sz="12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cs-CZ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~ fragments of dead cells</a:t>
              </a:r>
              <a:endParaRPr kumimoji="0" lang="cs-CZ" alt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322458" y="2510774"/>
              <a:ext cx="5623777" cy="3944563"/>
              <a:chOff x="3322458" y="2510774"/>
              <a:chExt cx="5623777" cy="394456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247562" y="3221279"/>
                <a:ext cx="3142554" cy="2871812"/>
                <a:chOff x="1981200" y="1595438"/>
                <a:chExt cx="4268788" cy="3590925"/>
              </a:xfrm>
            </p:grpSpPr>
            <p:sp>
              <p:nvSpPr>
                <p:cNvPr id="43" name="Line 1"/>
                <p:cNvSpPr>
                  <a:spLocks noChangeShapeType="1"/>
                </p:cNvSpPr>
                <p:nvPr/>
              </p:nvSpPr>
              <p:spPr bwMode="auto">
                <a:xfrm>
                  <a:off x="1981200" y="1600200"/>
                  <a:ext cx="1588" cy="3581400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Line 2"/>
                <p:cNvSpPr>
                  <a:spLocks noChangeShapeType="1"/>
                </p:cNvSpPr>
                <p:nvPr/>
              </p:nvSpPr>
              <p:spPr bwMode="auto">
                <a:xfrm>
                  <a:off x="1981200" y="5181600"/>
                  <a:ext cx="4267200" cy="1588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6248400" y="1595438"/>
                  <a:ext cx="1588" cy="3590925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4"/>
                <p:cNvSpPr>
                  <a:spLocks noChangeShapeType="1"/>
                </p:cNvSpPr>
                <p:nvPr/>
              </p:nvSpPr>
              <p:spPr bwMode="auto">
                <a:xfrm>
                  <a:off x="1981200" y="1600200"/>
                  <a:ext cx="4267200" cy="1588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AutoShape 5"/>
                <p:cNvSpPr>
                  <a:spLocks noChangeArrowheads="1"/>
                </p:cNvSpPr>
                <p:nvPr/>
              </p:nvSpPr>
              <p:spPr bwMode="auto">
                <a:xfrm>
                  <a:off x="2133600" y="48006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AutoShape 6"/>
                <p:cNvSpPr>
                  <a:spLocks noChangeArrowheads="1"/>
                </p:cNvSpPr>
                <p:nvPr/>
              </p:nvSpPr>
              <p:spPr bwMode="auto">
                <a:xfrm>
                  <a:off x="2362200" y="48006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AutoShape 7"/>
                <p:cNvSpPr>
                  <a:spLocks noChangeArrowheads="1"/>
                </p:cNvSpPr>
                <p:nvPr/>
              </p:nvSpPr>
              <p:spPr bwMode="auto">
                <a:xfrm>
                  <a:off x="2286000" y="45720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AutoShape 8"/>
                <p:cNvSpPr>
                  <a:spLocks noChangeArrowheads="1"/>
                </p:cNvSpPr>
                <p:nvPr/>
              </p:nvSpPr>
              <p:spPr bwMode="auto">
                <a:xfrm>
                  <a:off x="2057400" y="45720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AutoShape 9"/>
                <p:cNvSpPr>
                  <a:spLocks noChangeArrowheads="1"/>
                </p:cNvSpPr>
                <p:nvPr/>
              </p:nvSpPr>
              <p:spPr bwMode="auto">
                <a:xfrm>
                  <a:off x="2514600" y="45720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AutoShape 10"/>
                <p:cNvSpPr>
                  <a:spLocks noChangeArrowheads="1"/>
                </p:cNvSpPr>
                <p:nvPr/>
              </p:nvSpPr>
              <p:spPr bwMode="auto">
                <a:xfrm>
                  <a:off x="2514600" y="49530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AutoShape 11"/>
                <p:cNvSpPr>
                  <a:spLocks noChangeArrowheads="1"/>
                </p:cNvSpPr>
                <p:nvPr/>
              </p:nvSpPr>
              <p:spPr bwMode="auto">
                <a:xfrm>
                  <a:off x="2209800" y="42672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AutoShape 12"/>
                <p:cNvSpPr>
                  <a:spLocks noChangeArrowheads="1"/>
                </p:cNvSpPr>
                <p:nvPr/>
              </p:nvSpPr>
              <p:spPr bwMode="auto">
                <a:xfrm>
                  <a:off x="2362200" y="43434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AutoShape 13"/>
                <p:cNvSpPr>
                  <a:spLocks noChangeArrowheads="1"/>
                </p:cNvSpPr>
                <p:nvPr/>
              </p:nvSpPr>
              <p:spPr bwMode="auto">
                <a:xfrm>
                  <a:off x="2590800" y="47244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AutoShape 14"/>
                <p:cNvSpPr>
                  <a:spLocks noChangeArrowheads="1"/>
                </p:cNvSpPr>
                <p:nvPr/>
              </p:nvSpPr>
              <p:spPr bwMode="auto">
                <a:xfrm>
                  <a:off x="2667000" y="43434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AutoShape 15"/>
                <p:cNvSpPr>
                  <a:spLocks noChangeArrowheads="1"/>
                </p:cNvSpPr>
                <p:nvPr/>
              </p:nvSpPr>
              <p:spPr bwMode="auto">
                <a:xfrm>
                  <a:off x="2057400" y="4114800"/>
                  <a:ext cx="152400" cy="201613"/>
                </a:xfrm>
                <a:prstGeom prst="irregularSeal2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AutoShape 16"/>
                <p:cNvSpPr>
                  <a:spLocks noChangeArrowheads="1"/>
                </p:cNvSpPr>
                <p:nvPr/>
              </p:nvSpPr>
              <p:spPr bwMode="auto">
                <a:xfrm>
                  <a:off x="2771775" y="2924175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AutoShape 17"/>
                <p:cNvSpPr>
                  <a:spLocks noChangeArrowheads="1"/>
                </p:cNvSpPr>
                <p:nvPr/>
              </p:nvSpPr>
              <p:spPr bwMode="auto">
                <a:xfrm>
                  <a:off x="4284663" y="47974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AutoShape 18"/>
                <p:cNvSpPr>
                  <a:spLocks noChangeArrowheads="1"/>
                </p:cNvSpPr>
                <p:nvPr/>
              </p:nvSpPr>
              <p:spPr bwMode="auto">
                <a:xfrm>
                  <a:off x="4356100" y="4437063"/>
                  <a:ext cx="152400" cy="201612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AutoShape 19"/>
                <p:cNvSpPr>
                  <a:spLocks noChangeArrowheads="1"/>
                </p:cNvSpPr>
                <p:nvPr/>
              </p:nvSpPr>
              <p:spPr bwMode="auto">
                <a:xfrm>
                  <a:off x="4356100" y="4221163"/>
                  <a:ext cx="152400" cy="201612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AutoShape 20"/>
                <p:cNvSpPr>
                  <a:spLocks noChangeArrowheads="1"/>
                </p:cNvSpPr>
                <p:nvPr/>
              </p:nvSpPr>
              <p:spPr bwMode="auto">
                <a:xfrm>
                  <a:off x="3851275" y="45815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AutoShape 21"/>
                <p:cNvSpPr>
                  <a:spLocks noChangeArrowheads="1"/>
                </p:cNvSpPr>
                <p:nvPr/>
              </p:nvSpPr>
              <p:spPr bwMode="auto">
                <a:xfrm>
                  <a:off x="2700338" y="3213100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AutoShape 22"/>
                <p:cNvSpPr>
                  <a:spLocks noChangeArrowheads="1"/>
                </p:cNvSpPr>
                <p:nvPr/>
              </p:nvSpPr>
              <p:spPr bwMode="auto">
                <a:xfrm>
                  <a:off x="2268538" y="2781300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AutoShape 23"/>
                <p:cNvSpPr>
                  <a:spLocks noChangeArrowheads="1"/>
                </p:cNvSpPr>
                <p:nvPr/>
              </p:nvSpPr>
              <p:spPr bwMode="auto">
                <a:xfrm>
                  <a:off x="2627313" y="2420938"/>
                  <a:ext cx="152400" cy="201612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AutoShape 24"/>
                <p:cNvSpPr>
                  <a:spLocks noChangeArrowheads="1"/>
                </p:cNvSpPr>
                <p:nvPr/>
              </p:nvSpPr>
              <p:spPr bwMode="auto">
                <a:xfrm>
                  <a:off x="2339975" y="2997200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AutoShape 25"/>
                <p:cNvSpPr>
                  <a:spLocks noChangeArrowheads="1"/>
                </p:cNvSpPr>
                <p:nvPr/>
              </p:nvSpPr>
              <p:spPr bwMode="auto">
                <a:xfrm>
                  <a:off x="2411413" y="2781300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AutoShape 26"/>
                <p:cNvSpPr>
                  <a:spLocks noChangeArrowheads="1"/>
                </p:cNvSpPr>
                <p:nvPr/>
              </p:nvSpPr>
              <p:spPr bwMode="auto">
                <a:xfrm>
                  <a:off x="2555875" y="2636838"/>
                  <a:ext cx="152400" cy="201612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AutoShape 27"/>
                <p:cNvSpPr>
                  <a:spLocks noChangeArrowheads="1"/>
                </p:cNvSpPr>
                <p:nvPr/>
              </p:nvSpPr>
              <p:spPr bwMode="auto">
                <a:xfrm>
                  <a:off x="2339975" y="2349500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AutoShape 28"/>
                <p:cNvSpPr>
                  <a:spLocks noChangeArrowheads="1"/>
                </p:cNvSpPr>
                <p:nvPr/>
              </p:nvSpPr>
              <p:spPr bwMode="auto">
                <a:xfrm>
                  <a:off x="2195513" y="3284538"/>
                  <a:ext cx="152400" cy="201612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AutoShape 29"/>
                <p:cNvSpPr>
                  <a:spLocks noChangeArrowheads="1"/>
                </p:cNvSpPr>
                <p:nvPr/>
              </p:nvSpPr>
              <p:spPr bwMode="auto">
                <a:xfrm>
                  <a:off x="2124075" y="2924175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AutoShape 30"/>
                <p:cNvSpPr>
                  <a:spLocks noChangeArrowheads="1"/>
                </p:cNvSpPr>
                <p:nvPr/>
              </p:nvSpPr>
              <p:spPr bwMode="auto">
                <a:xfrm>
                  <a:off x="4284663" y="41497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AutoShape 31"/>
                <p:cNvSpPr>
                  <a:spLocks noChangeArrowheads="1"/>
                </p:cNvSpPr>
                <p:nvPr/>
              </p:nvSpPr>
              <p:spPr bwMode="auto">
                <a:xfrm>
                  <a:off x="4140200" y="43656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AutoShape 32"/>
                <p:cNvSpPr>
                  <a:spLocks noChangeArrowheads="1"/>
                </p:cNvSpPr>
                <p:nvPr/>
              </p:nvSpPr>
              <p:spPr bwMode="auto">
                <a:xfrm>
                  <a:off x="4067175" y="47974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AutoShape 33"/>
                <p:cNvSpPr>
                  <a:spLocks noChangeArrowheads="1"/>
                </p:cNvSpPr>
                <p:nvPr/>
              </p:nvSpPr>
              <p:spPr bwMode="auto">
                <a:xfrm>
                  <a:off x="4643438" y="41497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AutoShape 34"/>
                <p:cNvSpPr>
                  <a:spLocks noChangeArrowheads="1"/>
                </p:cNvSpPr>
                <p:nvPr/>
              </p:nvSpPr>
              <p:spPr bwMode="auto">
                <a:xfrm>
                  <a:off x="4140200" y="45085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AutoShape 35"/>
                <p:cNvSpPr>
                  <a:spLocks noChangeArrowheads="1"/>
                </p:cNvSpPr>
                <p:nvPr/>
              </p:nvSpPr>
              <p:spPr bwMode="auto">
                <a:xfrm>
                  <a:off x="4787900" y="43656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AutoShape 36"/>
                <p:cNvSpPr>
                  <a:spLocks noChangeArrowheads="1"/>
                </p:cNvSpPr>
                <p:nvPr/>
              </p:nvSpPr>
              <p:spPr bwMode="auto">
                <a:xfrm>
                  <a:off x="3995738" y="4221163"/>
                  <a:ext cx="152400" cy="201612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37"/>
                <p:cNvSpPr>
                  <a:spLocks noChangeArrowheads="1"/>
                </p:cNvSpPr>
                <p:nvPr/>
              </p:nvSpPr>
              <p:spPr bwMode="auto">
                <a:xfrm>
                  <a:off x="3851275" y="47974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AutoShape 38"/>
                <p:cNvSpPr>
                  <a:spLocks noChangeArrowheads="1"/>
                </p:cNvSpPr>
                <p:nvPr/>
              </p:nvSpPr>
              <p:spPr bwMode="auto">
                <a:xfrm>
                  <a:off x="2195513" y="2708275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AutoShape 39"/>
                <p:cNvSpPr>
                  <a:spLocks noChangeArrowheads="1"/>
                </p:cNvSpPr>
                <p:nvPr/>
              </p:nvSpPr>
              <p:spPr bwMode="auto">
                <a:xfrm>
                  <a:off x="2124075" y="2492375"/>
                  <a:ext cx="152400" cy="201613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AutoShape 40"/>
                <p:cNvSpPr>
                  <a:spLocks noChangeArrowheads="1"/>
                </p:cNvSpPr>
                <p:nvPr/>
              </p:nvSpPr>
              <p:spPr bwMode="auto">
                <a:xfrm>
                  <a:off x="2555875" y="3141663"/>
                  <a:ext cx="152400" cy="201612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AutoShape 41"/>
                <p:cNvSpPr>
                  <a:spLocks noChangeArrowheads="1"/>
                </p:cNvSpPr>
                <p:nvPr/>
              </p:nvSpPr>
              <p:spPr bwMode="auto">
                <a:xfrm flipH="1" flipV="1">
                  <a:off x="2555875" y="2924175"/>
                  <a:ext cx="152400" cy="228600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AutoShape 42"/>
                <p:cNvSpPr>
                  <a:spLocks noChangeArrowheads="1"/>
                </p:cNvSpPr>
                <p:nvPr/>
              </p:nvSpPr>
              <p:spPr bwMode="auto">
                <a:xfrm>
                  <a:off x="4716463" y="47974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AutoShape 43"/>
                <p:cNvSpPr>
                  <a:spLocks noChangeArrowheads="1"/>
                </p:cNvSpPr>
                <p:nvPr/>
              </p:nvSpPr>
              <p:spPr bwMode="auto">
                <a:xfrm>
                  <a:off x="4500563" y="45815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AutoShape 44"/>
                <p:cNvSpPr>
                  <a:spLocks noChangeArrowheads="1"/>
                </p:cNvSpPr>
                <p:nvPr/>
              </p:nvSpPr>
              <p:spPr bwMode="auto">
                <a:xfrm>
                  <a:off x="4267200" y="26670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AutoShape 45"/>
                <p:cNvSpPr>
                  <a:spLocks noChangeArrowheads="1"/>
                </p:cNvSpPr>
                <p:nvPr/>
              </p:nvSpPr>
              <p:spPr bwMode="auto">
                <a:xfrm>
                  <a:off x="4859338" y="4581525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AutoShape 46"/>
                <p:cNvSpPr>
                  <a:spLocks noChangeArrowheads="1"/>
                </p:cNvSpPr>
                <p:nvPr/>
              </p:nvSpPr>
              <p:spPr bwMode="auto">
                <a:xfrm>
                  <a:off x="4648200" y="28956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AutoShape 47"/>
                <p:cNvSpPr>
                  <a:spLocks noChangeArrowheads="1"/>
                </p:cNvSpPr>
                <p:nvPr/>
              </p:nvSpPr>
              <p:spPr bwMode="auto">
                <a:xfrm>
                  <a:off x="4724400" y="25146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AutoShape 48"/>
                <p:cNvSpPr>
                  <a:spLocks noChangeArrowheads="1"/>
                </p:cNvSpPr>
                <p:nvPr/>
              </p:nvSpPr>
              <p:spPr bwMode="auto">
                <a:xfrm>
                  <a:off x="4495800" y="31242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AutoShape 49"/>
                <p:cNvSpPr>
                  <a:spLocks noChangeArrowheads="1"/>
                </p:cNvSpPr>
                <p:nvPr/>
              </p:nvSpPr>
              <p:spPr bwMode="auto">
                <a:xfrm>
                  <a:off x="4267200" y="31242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AutoShape 50"/>
                <p:cNvSpPr>
                  <a:spLocks noChangeArrowheads="1"/>
                </p:cNvSpPr>
                <p:nvPr/>
              </p:nvSpPr>
              <p:spPr bwMode="auto">
                <a:xfrm>
                  <a:off x="4419600" y="27432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Line 51"/>
                <p:cNvSpPr>
                  <a:spLocks noChangeShapeType="1"/>
                </p:cNvSpPr>
                <p:nvPr/>
              </p:nvSpPr>
              <p:spPr bwMode="auto">
                <a:xfrm>
                  <a:off x="3276600" y="1600200"/>
                  <a:ext cx="1588" cy="358140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Line 52"/>
                <p:cNvSpPr>
                  <a:spLocks noChangeShapeType="1"/>
                </p:cNvSpPr>
                <p:nvPr/>
              </p:nvSpPr>
              <p:spPr bwMode="auto">
                <a:xfrm>
                  <a:off x="1981200" y="3886200"/>
                  <a:ext cx="4267200" cy="1588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AutoShape 53"/>
                <p:cNvSpPr>
                  <a:spLocks noChangeArrowheads="1"/>
                </p:cNvSpPr>
                <p:nvPr/>
              </p:nvSpPr>
              <p:spPr bwMode="auto">
                <a:xfrm flipH="1" flipV="1">
                  <a:off x="2700338" y="2708275"/>
                  <a:ext cx="152400" cy="228600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AutoShape 54"/>
                <p:cNvSpPr>
                  <a:spLocks noChangeArrowheads="1"/>
                </p:cNvSpPr>
                <p:nvPr/>
              </p:nvSpPr>
              <p:spPr bwMode="auto">
                <a:xfrm flipH="1" flipV="1">
                  <a:off x="2339975" y="3211513"/>
                  <a:ext cx="152400" cy="228600"/>
                </a:xfrm>
                <a:prstGeom prst="irregularSeal2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55"/>
                <p:cNvSpPr>
                  <a:spLocks noChangeArrowheads="1"/>
                </p:cNvSpPr>
                <p:nvPr/>
              </p:nvSpPr>
              <p:spPr bwMode="auto">
                <a:xfrm>
                  <a:off x="4648200" y="32766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56"/>
                <p:cNvSpPr>
                  <a:spLocks noChangeArrowheads="1"/>
                </p:cNvSpPr>
                <p:nvPr/>
              </p:nvSpPr>
              <p:spPr bwMode="auto">
                <a:xfrm>
                  <a:off x="4343400" y="24384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AutoShape 57"/>
                <p:cNvSpPr>
                  <a:spLocks noChangeArrowheads="1"/>
                </p:cNvSpPr>
                <p:nvPr/>
              </p:nvSpPr>
              <p:spPr bwMode="auto">
                <a:xfrm>
                  <a:off x="4038600" y="25908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AutoShape 58"/>
                <p:cNvSpPr>
                  <a:spLocks noChangeArrowheads="1"/>
                </p:cNvSpPr>
                <p:nvPr/>
              </p:nvSpPr>
              <p:spPr bwMode="auto">
                <a:xfrm>
                  <a:off x="4114800" y="2819400"/>
                  <a:ext cx="152400" cy="201613"/>
                </a:xfrm>
                <a:prstGeom prst="irregularSeal2">
                  <a:avLst/>
                </a:prstGeom>
                <a:solidFill>
                  <a:srgbClr val="FF0000"/>
                </a:solidFill>
                <a:ln w="22320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Text Box 61"/>
              <p:cNvSpPr txBox="1">
                <a:spLocks noChangeArrowheads="1"/>
              </p:cNvSpPr>
              <p:nvPr/>
            </p:nvSpPr>
            <p:spPr bwMode="auto">
              <a:xfrm>
                <a:off x="4046451" y="2514600"/>
                <a:ext cx="2296243" cy="523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</a:rPr>
                  <a:t>Annexin V FITC</a:t>
                </a:r>
                <a:r>
                  <a:rPr kumimoji="0" lang="cs-CZ" alt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</a:rPr>
                  <a:t>+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cs-CZ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/ 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PI</a:t>
                </a:r>
                <a:r>
                  <a:rPr kumimoji="0" lang="cs-CZ" alt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- </a:t>
                </a:r>
                <a:r>
                  <a:rPr kumimoji="0" lang="cs-CZ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cells </a:t>
                </a:r>
                <a:r>
                  <a:rPr kumimoji="0" lang="en-US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~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 early apoptotic</a:t>
                </a:r>
                <a:endParaRPr kumimoji="0" lang="cs-CZ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Text Box 69"/>
              <p:cNvSpPr txBox="1">
                <a:spLocks noChangeArrowheads="1"/>
              </p:cNvSpPr>
              <p:nvPr/>
            </p:nvSpPr>
            <p:spPr bwMode="auto">
              <a:xfrm rot="16200000">
                <a:off x="4145323" y="4349971"/>
                <a:ext cx="1726729" cy="358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Annexin V FITC</a:t>
                </a:r>
                <a:endParaRPr kumimoji="0" lang="cs-CZ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" name="Text Box 59"/>
              <p:cNvSpPr txBox="1">
                <a:spLocks noChangeArrowheads="1"/>
              </p:cNvSpPr>
              <p:nvPr/>
            </p:nvSpPr>
            <p:spPr bwMode="auto">
              <a:xfrm>
                <a:off x="3322458" y="5774220"/>
                <a:ext cx="1981200" cy="523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  <a:cs typeface="Arial" charset="0"/>
                  </a:rPr>
                  <a:t>Annexin V FITC</a:t>
                </a:r>
                <a:r>
                  <a:rPr kumimoji="0" lang="cs-CZ" alt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  <a:cs typeface="Arial" charset="0"/>
                  </a:rPr>
                  <a:t>-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  <a:cs typeface="Arial" charset="0"/>
                  </a:rPr>
                  <a:t> </a:t>
                </a:r>
                <a:r>
                  <a:rPr kumimoji="0" lang="cs-CZ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Arial" charset="0"/>
                  </a:rPr>
                  <a:t>/ 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cs typeface="Arial" charset="0"/>
                  </a:rPr>
                  <a:t>PI</a:t>
                </a:r>
                <a:r>
                  <a:rPr kumimoji="0" lang="cs-CZ" alt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cs typeface="Arial" charset="0"/>
                  </a:rPr>
                  <a:t>-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~</a:t>
                </a:r>
                <a:r>
                  <a:rPr kumimoji="0" lang="cs-CZ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live cells</a:t>
                </a:r>
                <a:endParaRPr kumimoji="0" lang="cs-CZ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Text Box 62"/>
              <p:cNvSpPr txBox="1">
                <a:spLocks noChangeArrowheads="1"/>
              </p:cNvSpPr>
              <p:nvPr/>
            </p:nvSpPr>
            <p:spPr bwMode="auto">
              <a:xfrm>
                <a:off x="6355435" y="2510774"/>
                <a:ext cx="2590800" cy="523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cs-CZ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</a:rPr>
                  <a:t>Annexin 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</a:rPr>
                  <a:t>V FITC</a:t>
                </a:r>
                <a:r>
                  <a:rPr kumimoji="0" lang="cs-CZ" altLang="en-US" sz="1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</a:rPr>
                  <a:t>+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cs-CZ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a </a:t>
                </a:r>
                <a:r>
                  <a:rPr kumimoji="0" lang="cs-CZ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PI</a:t>
                </a:r>
                <a:r>
                  <a:rPr kumimoji="0" lang="cs-CZ" altLang="en-US" sz="12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+</a:t>
                </a:r>
                <a:r>
                  <a:rPr kumimoji="0" lang="cs-CZ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cs-CZ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cells</a:t>
                </a:r>
                <a:endParaRPr kumimoji="0" lang="cs-CZ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~</a:t>
                </a:r>
                <a:r>
                  <a:rPr kumimoji="0" lang="cs-CZ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rPr>
                  <a:t>late apoptotic/dead</a:t>
                </a:r>
                <a:endParaRPr kumimoji="0" lang="cs-CZ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" name="Text Box 70"/>
              <p:cNvSpPr txBox="1">
                <a:spLocks noChangeArrowheads="1"/>
              </p:cNvSpPr>
              <p:nvPr/>
            </p:nvSpPr>
            <p:spPr bwMode="auto">
              <a:xfrm>
                <a:off x="6129320" y="6140217"/>
                <a:ext cx="1336844" cy="315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cs-CZ" alt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  <a:latin typeface="Calibri"/>
                  </a:rPr>
                  <a:t>Propidium iodid</a:t>
                </a:r>
                <a:endParaRPr kumimoji="0" lang="cs-CZ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4767085" y="5615845"/>
                <a:ext cx="495823" cy="1884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2F2B2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931677" y="3101030"/>
                <a:ext cx="614797" cy="52175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2F2B2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7292267" y="3061044"/>
                <a:ext cx="173897" cy="6946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2F2B20"/>
                </a:solidFill>
                <a:prstDash val="solid"/>
                <a:tailEnd type="arrow"/>
              </a:ln>
              <a:effectLst/>
            </p:spPr>
          </p:cxn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661" y="1538071"/>
            <a:ext cx="3490262" cy="38255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107" y="5338915"/>
            <a:ext cx="11033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Translocation </a:t>
            </a:r>
            <a:r>
              <a:rPr lang="en-US" dirty="0"/>
              <a:t>of phosphatidylserine (PS) from the inner of the cell membrane to the outside. It is possible to detect PS by using FITC-labelled </a:t>
            </a:r>
            <a:r>
              <a:rPr lang="en-US" dirty="0" err="1"/>
              <a:t>Annexin</a:t>
            </a:r>
            <a:r>
              <a:rPr lang="en-US" dirty="0"/>
              <a:t> </a:t>
            </a:r>
            <a:r>
              <a:rPr lang="en-US" dirty="0" smtClean="0"/>
              <a:t>V. </a:t>
            </a:r>
            <a:r>
              <a:rPr lang="en-US" dirty="0"/>
              <a:t>By combining staining of </a:t>
            </a:r>
            <a:r>
              <a:rPr lang="en-US" dirty="0" err="1"/>
              <a:t>Annexin</a:t>
            </a:r>
            <a:r>
              <a:rPr lang="en-US" dirty="0"/>
              <a:t>-FITC with </a:t>
            </a:r>
            <a:r>
              <a:rPr lang="en-US" dirty="0" err="1"/>
              <a:t>propidium</a:t>
            </a:r>
            <a:r>
              <a:rPr lang="en-US" dirty="0"/>
              <a:t> iodide, we can obtain a </a:t>
            </a:r>
            <a:r>
              <a:rPr lang="en-US" dirty="0" smtClean="0"/>
              <a:t>profile, </a:t>
            </a:r>
            <a:r>
              <a:rPr lang="en-US" dirty="0"/>
              <a:t>where live cells are negative for both dyes, </a:t>
            </a:r>
            <a:r>
              <a:rPr lang="en-US" dirty="0" smtClean="0"/>
              <a:t>late apoptotic/dead </a:t>
            </a:r>
            <a:r>
              <a:rPr lang="en-US" dirty="0"/>
              <a:t>cells are positive for both, while apoptotic cells are positive only for </a:t>
            </a:r>
            <a:r>
              <a:rPr lang="en-US" dirty="0" err="1" smtClean="0"/>
              <a:t>Annexin</a:t>
            </a:r>
            <a:r>
              <a:rPr lang="en-US" dirty="0" smtClean="0"/>
              <a:t>-FITC.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659164" y="3438419"/>
            <a:ext cx="1303244" cy="44729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hanges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in the Plasma Membrane: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Annexin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V/PI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1554" y="1844523"/>
            <a:ext cx="10881786" cy="4670468"/>
            <a:chOff x="751963" y="1772334"/>
            <a:chExt cx="10881786" cy="467046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63" y="1976941"/>
              <a:ext cx="2038350" cy="20383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8889" y="1976940"/>
              <a:ext cx="2038350" cy="20383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96994" y="1823568"/>
              <a:ext cx="110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Single cells</a:t>
              </a:r>
              <a:endParaRPr lang="en-US" sz="1600" b="1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5546" y="1976940"/>
              <a:ext cx="2038350" cy="20383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3749" y="2146218"/>
              <a:ext cx="3810000" cy="15240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695" y="4055983"/>
              <a:ext cx="2038350" cy="20383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8194" y="4055983"/>
              <a:ext cx="2038350" cy="20383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4172" y="4055983"/>
              <a:ext cx="2038350" cy="203835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3749" y="4224255"/>
              <a:ext cx="3810000" cy="152400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5679104" y="6135026"/>
              <a:ext cx="1708485" cy="120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16289" y="6135025"/>
              <a:ext cx="1471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Propidium</a:t>
              </a:r>
              <a:r>
                <a:rPr lang="en-US" sz="1400" b="1" dirty="0" smtClean="0"/>
                <a:t> iodide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4700170" y="4934955"/>
              <a:ext cx="1318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Annexin</a:t>
              </a:r>
              <a:r>
                <a:rPr lang="en-US" sz="1400" b="1" dirty="0" smtClean="0"/>
                <a:t> V/FITC</a:t>
              </a:r>
              <a:endParaRPr lang="en-US" sz="1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4700170" y="2842227"/>
              <a:ext cx="1318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Annexin</a:t>
              </a:r>
              <a:r>
                <a:rPr lang="en-US" sz="1400" b="1" dirty="0" smtClean="0"/>
                <a:t> V/FITC</a:t>
              </a:r>
              <a:endParaRPr lang="en-US" sz="14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809045" y="2908218"/>
              <a:ext cx="2711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790313" y="4986255"/>
              <a:ext cx="2711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026544" y="2996115"/>
              <a:ext cx="2711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004157" y="4986255"/>
              <a:ext cx="2711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54691" y="1772334"/>
              <a:ext cx="1789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CCRF-CEM cells</a:t>
              </a:r>
              <a:endParaRPr lang="en-US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64785" y="2174200"/>
              <a:ext cx="791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control</a:t>
              </a:r>
              <a:endParaRPr lang="en-US" sz="1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09212" y="4260154"/>
              <a:ext cx="1681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5 </a:t>
              </a:r>
              <a:r>
                <a:rPr lang="en-US" sz="1600" b="1" dirty="0" err="1" smtClean="0"/>
                <a:t>nM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doxourbicin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3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hanges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in the Plasma Membrane: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Annexin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V/PI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15320" y="1827296"/>
            <a:ext cx="4914254" cy="4555364"/>
            <a:chOff x="1158193" y="1887454"/>
            <a:chExt cx="4914254" cy="455536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8193" y="1887454"/>
              <a:ext cx="2038350" cy="20383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4097" y="1887454"/>
              <a:ext cx="2038350" cy="20383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8193" y="4084660"/>
              <a:ext cx="2038350" cy="20383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4097" y="4084660"/>
              <a:ext cx="2038350" cy="203835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196543" y="2906629"/>
              <a:ext cx="51735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196543" y="5008145"/>
              <a:ext cx="51735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363962" y="6123010"/>
              <a:ext cx="1708485" cy="120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482554" y="6135041"/>
              <a:ext cx="1471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Propidium</a:t>
              </a:r>
              <a:r>
                <a:rPr lang="en-US" sz="1400" b="1" dirty="0" smtClean="0"/>
                <a:t> iodide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3220797" y="2752740"/>
              <a:ext cx="1318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Annexin</a:t>
              </a:r>
              <a:r>
                <a:rPr lang="en-US" sz="1400" b="1" dirty="0" smtClean="0"/>
                <a:t> V/FITC</a:t>
              </a:r>
              <a:endParaRPr lang="en-US" sz="1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3220797" y="4854256"/>
              <a:ext cx="1318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Annexin</a:t>
              </a:r>
              <a:r>
                <a:rPr lang="en-US" sz="1400" b="1" dirty="0" smtClean="0"/>
                <a:t> V/FITC</a:t>
              </a:r>
              <a:endParaRPr lang="en-US" sz="14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6206" y="2112925"/>
              <a:ext cx="791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control</a:t>
              </a:r>
              <a:endParaRPr lang="en-US" sz="16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61436" y="3925804"/>
              <a:ext cx="1681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5 </a:t>
              </a:r>
              <a:r>
                <a:rPr lang="en-US" sz="1600" b="1" dirty="0" err="1" smtClean="0"/>
                <a:t>nM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doxourbicin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6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hanges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in the Plasma Membrane: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Annexin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V/PI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924" y="1584097"/>
            <a:ext cx="112807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Tips: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Symbol" panose="05050102010706020507" pitchFamily="18" charset="2"/>
              <a:buChar char="·"/>
            </a:pPr>
            <a:r>
              <a:rPr lang="en-US" sz="2000" dirty="0" err="1" smtClean="0">
                <a:sym typeface="Symbol" panose="05050102010706020507" pitchFamily="18" charset="2"/>
              </a:rPr>
              <a:t>Annexin</a:t>
            </a:r>
            <a:r>
              <a:rPr lang="en-US" sz="2000" dirty="0" smtClean="0">
                <a:sym typeface="Symbol" panose="05050102010706020507" pitchFamily="18" charset="2"/>
              </a:rPr>
              <a:t> V binding to PS is reversible, so calcium must be present during the entire assay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Analysis should be carried out quickly after staining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Adherent cells removed by mechanical scraping or trypsin may flip their PS independent of apoptosis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b="1" dirty="0" smtClean="0">
                <a:sym typeface="Symbol" panose="05050102010706020507" pitchFamily="18" charset="2"/>
              </a:rPr>
              <a:t>FAN assay:</a:t>
            </a:r>
            <a:r>
              <a:rPr lang="en-US" sz="2000" dirty="0" smtClean="0">
                <a:sym typeface="Symbol" panose="05050102010706020507" pitchFamily="18" charset="2"/>
              </a:rPr>
              <a:t> permits to discriminate viable cells from cells undergoing apoptosis even after fixation, can be combined with phenotyping</a:t>
            </a:r>
            <a:endParaRPr lang="en-US" sz="2000" b="1" dirty="0" smtClean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81" y="4599759"/>
            <a:ext cx="3798290" cy="17832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074" y="4432753"/>
            <a:ext cx="1852126" cy="2117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987" y="4443955"/>
            <a:ext cx="1859594" cy="20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DNA Analysis: Workflow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3192" y="1661819"/>
            <a:ext cx="8578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DNA Probes: The fluorescence is proportional to the amount of DNA in the cell 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6863" y="2356021"/>
            <a:ext cx="11231167" cy="2944293"/>
            <a:chOff x="747473" y="2794326"/>
            <a:chExt cx="11231167" cy="2944293"/>
          </a:xfrm>
        </p:grpSpPr>
        <p:grpSp>
          <p:nvGrpSpPr>
            <p:cNvPr id="16" name="Group 15"/>
            <p:cNvGrpSpPr/>
            <p:nvPr/>
          </p:nvGrpSpPr>
          <p:grpSpPr>
            <a:xfrm>
              <a:off x="747473" y="2953936"/>
              <a:ext cx="2698007" cy="2784683"/>
              <a:chOff x="5003800" y="1412875"/>
              <a:chExt cx="3616327" cy="3808416"/>
            </a:xfrm>
          </p:grpSpPr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5024439" y="1412875"/>
                <a:ext cx="3595688" cy="1987551"/>
                <a:chOff x="3119" y="436"/>
                <a:chExt cx="2265" cy="1252"/>
              </a:xfrm>
            </p:grpSpPr>
            <p:sp>
              <p:nvSpPr>
                <p:cNvPr id="3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19" y="436"/>
                  <a:ext cx="2265" cy="1252"/>
                </a:xfrm>
                <a:prstGeom prst="rect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>
                  <a:off x="3272" y="1124"/>
                  <a:ext cx="226" cy="281"/>
                </a:xfrm>
                <a:prstGeom prst="ellipse">
                  <a:avLst/>
                </a:prstGeom>
                <a:solidFill>
                  <a:srgbClr val="FFFFFF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Oval 31"/>
                <p:cNvSpPr>
                  <a:spLocks noChangeArrowheads="1"/>
                </p:cNvSpPr>
                <p:nvPr/>
              </p:nvSpPr>
              <p:spPr bwMode="auto">
                <a:xfrm>
                  <a:off x="3353" y="1188"/>
                  <a:ext cx="89" cy="142"/>
                </a:xfrm>
                <a:prstGeom prst="ellipse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Oval 32"/>
                <p:cNvSpPr>
                  <a:spLocks noChangeArrowheads="1"/>
                </p:cNvSpPr>
                <p:nvPr/>
              </p:nvSpPr>
              <p:spPr bwMode="auto">
                <a:xfrm>
                  <a:off x="3755" y="1102"/>
                  <a:ext cx="337" cy="346"/>
                </a:xfrm>
                <a:prstGeom prst="ellipse">
                  <a:avLst/>
                </a:prstGeom>
                <a:solidFill>
                  <a:srgbClr val="FFFFFF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Oval 33"/>
                <p:cNvSpPr>
                  <a:spLocks noChangeArrowheads="1"/>
                </p:cNvSpPr>
                <p:nvPr/>
              </p:nvSpPr>
              <p:spPr bwMode="auto">
                <a:xfrm>
                  <a:off x="3851" y="1167"/>
                  <a:ext cx="161" cy="206"/>
                </a:xfrm>
                <a:prstGeom prst="ellipse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Oval 34"/>
                <p:cNvSpPr>
                  <a:spLocks noChangeArrowheads="1"/>
                </p:cNvSpPr>
                <p:nvPr/>
              </p:nvSpPr>
              <p:spPr bwMode="auto">
                <a:xfrm>
                  <a:off x="4365" y="1177"/>
                  <a:ext cx="258" cy="228"/>
                </a:xfrm>
                <a:prstGeom prst="ellipse">
                  <a:avLst/>
                </a:prstGeom>
                <a:solidFill>
                  <a:srgbClr val="FFFFFF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35"/>
                <p:cNvSpPr>
                  <a:spLocks noChangeArrowheads="1"/>
                </p:cNvSpPr>
                <p:nvPr/>
              </p:nvSpPr>
              <p:spPr bwMode="auto">
                <a:xfrm>
                  <a:off x="4582" y="1177"/>
                  <a:ext cx="275" cy="228"/>
                </a:xfrm>
                <a:prstGeom prst="ellipse">
                  <a:avLst/>
                </a:prstGeom>
                <a:solidFill>
                  <a:srgbClr val="FFFFFF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Oval 36"/>
                <p:cNvSpPr>
                  <a:spLocks noChangeArrowheads="1"/>
                </p:cNvSpPr>
                <p:nvPr/>
              </p:nvSpPr>
              <p:spPr bwMode="auto">
                <a:xfrm>
                  <a:off x="4486" y="1220"/>
                  <a:ext cx="226" cy="142"/>
                </a:xfrm>
                <a:prstGeom prst="ellipse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Oval 37"/>
                <p:cNvSpPr>
                  <a:spLocks noChangeArrowheads="1"/>
                </p:cNvSpPr>
                <p:nvPr/>
              </p:nvSpPr>
              <p:spPr bwMode="auto">
                <a:xfrm>
                  <a:off x="5024" y="1300"/>
                  <a:ext cx="250" cy="281"/>
                </a:xfrm>
                <a:prstGeom prst="ellipse">
                  <a:avLst/>
                </a:prstGeom>
                <a:solidFill>
                  <a:srgbClr val="FFFFFF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Oval 38"/>
                <p:cNvSpPr>
                  <a:spLocks noChangeArrowheads="1"/>
                </p:cNvSpPr>
                <p:nvPr/>
              </p:nvSpPr>
              <p:spPr bwMode="auto">
                <a:xfrm>
                  <a:off x="5104" y="1364"/>
                  <a:ext cx="98" cy="142"/>
                </a:xfrm>
                <a:prstGeom prst="ellipse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3" name="Group 39"/>
                <p:cNvGrpSpPr>
                  <a:grpSpLocks/>
                </p:cNvGrpSpPr>
                <p:nvPr/>
              </p:nvGrpSpPr>
              <p:grpSpPr bwMode="auto">
                <a:xfrm>
                  <a:off x="3533" y="1216"/>
                  <a:ext cx="167" cy="84"/>
                  <a:chOff x="3533" y="1216"/>
                  <a:chExt cx="167" cy="84"/>
                </a:xfrm>
              </p:grpSpPr>
              <p:sp>
                <p:nvSpPr>
                  <p:cNvPr id="60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1216"/>
                    <a:ext cx="119" cy="85"/>
                  </a:xfrm>
                  <a:custGeom>
                    <a:avLst/>
                    <a:gdLst>
                      <a:gd name="T0" fmla="*/ 135 w 135"/>
                      <a:gd name="T1" fmla="*/ 43 h 86"/>
                      <a:gd name="T2" fmla="*/ 0 w 135"/>
                      <a:gd name="T3" fmla="*/ 86 h 86"/>
                      <a:gd name="T4" fmla="*/ 0 w 135"/>
                      <a:gd name="T5" fmla="*/ 43 h 86"/>
                      <a:gd name="T6" fmla="*/ 0 w 135"/>
                      <a:gd name="T7" fmla="*/ 0 h 86"/>
                      <a:gd name="T8" fmla="*/ 135 w 135"/>
                      <a:gd name="T9" fmla="*/ 43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86">
                        <a:moveTo>
                          <a:pt x="135" y="43"/>
                        </a:moveTo>
                        <a:lnTo>
                          <a:pt x="0" y="86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lnTo>
                          <a:pt x="135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259"/>
                    <a:ext cx="49" cy="1"/>
                  </a:xfrm>
                  <a:prstGeom prst="line">
                    <a:avLst/>
                  </a:prstGeom>
                  <a:noFill/>
                  <a:ln w="14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" name="Group 42"/>
                <p:cNvGrpSpPr>
                  <a:grpSpLocks/>
                </p:cNvGrpSpPr>
                <p:nvPr/>
              </p:nvGrpSpPr>
              <p:grpSpPr bwMode="auto">
                <a:xfrm>
                  <a:off x="4129" y="1216"/>
                  <a:ext cx="167" cy="84"/>
                  <a:chOff x="4129" y="1216"/>
                  <a:chExt cx="167" cy="84"/>
                </a:xfrm>
              </p:grpSpPr>
              <p:sp>
                <p:nvSpPr>
                  <p:cNvPr id="58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4185" y="1216"/>
                    <a:ext cx="112" cy="85"/>
                  </a:xfrm>
                  <a:custGeom>
                    <a:avLst/>
                    <a:gdLst>
                      <a:gd name="T0" fmla="*/ 127 w 127"/>
                      <a:gd name="T1" fmla="*/ 43 h 86"/>
                      <a:gd name="T2" fmla="*/ 0 w 127"/>
                      <a:gd name="T3" fmla="*/ 86 h 86"/>
                      <a:gd name="T4" fmla="*/ 0 w 127"/>
                      <a:gd name="T5" fmla="*/ 43 h 86"/>
                      <a:gd name="T6" fmla="*/ 0 w 127"/>
                      <a:gd name="T7" fmla="*/ 0 h 86"/>
                      <a:gd name="T8" fmla="*/ 127 w 127"/>
                      <a:gd name="T9" fmla="*/ 43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86">
                        <a:moveTo>
                          <a:pt x="127" y="43"/>
                        </a:moveTo>
                        <a:lnTo>
                          <a:pt x="0" y="86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lnTo>
                          <a:pt x="127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129" y="1259"/>
                    <a:ext cx="56" cy="1"/>
                  </a:xfrm>
                  <a:prstGeom prst="line">
                    <a:avLst/>
                  </a:prstGeom>
                  <a:noFill/>
                  <a:ln w="14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5" name="Group 45"/>
                <p:cNvGrpSpPr>
                  <a:grpSpLocks/>
                </p:cNvGrpSpPr>
                <p:nvPr/>
              </p:nvGrpSpPr>
              <p:grpSpPr bwMode="auto">
                <a:xfrm>
                  <a:off x="4852" y="1109"/>
                  <a:ext cx="191" cy="118"/>
                  <a:chOff x="4852" y="1109"/>
                  <a:chExt cx="191" cy="118"/>
                </a:xfrm>
              </p:grpSpPr>
              <p:sp>
                <p:nvSpPr>
                  <p:cNvPr id="56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4932" y="1109"/>
                    <a:ext cx="112" cy="94"/>
                  </a:xfrm>
                  <a:custGeom>
                    <a:avLst/>
                    <a:gdLst>
                      <a:gd name="T0" fmla="*/ 127 w 127"/>
                      <a:gd name="T1" fmla="*/ 0 h 96"/>
                      <a:gd name="T2" fmla="*/ 27 w 127"/>
                      <a:gd name="T3" fmla="*/ 96 h 96"/>
                      <a:gd name="T4" fmla="*/ 9 w 127"/>
                      <a:gd name="T5" fmla="*/ 64 h 96"/>
                      <a:gd name="T6" fmla="*/ 0 w 127"/>
                      <a:gd name="T7" fmla="*/ 32 h 96"/>
                      <a:gd name="T8" fmla="*/ 127 w 127"/>
                      <a:gd name="T9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96">
                        <a:moveTo>
                          <a:pt x="127" y="0"/>
                        </a:moveTo>
                        <a:lnTo>
                          <a:pt x="27" y="96"/>
                        </a:lnTo>
                        <a:lnTo>
                          <a:pt x="9" y="64"/>
                        </a:lnTo>
                        <a:lnTo>
                          <a:pt x="0" y="3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2" y="1169"/>
                    <a:ext cx="88" cy="60"/>
                  </a:xfrm>
                  <a:prstGeom prst="line">
                    <a:avLst/>
                  </a:prstGeom>
                  <a:noFill/>
                  <a:ln w="14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6" name="Group 48"/>
                <p:cNvGrpSpPr>
                  <a:grpSpLocks/>
                </p:cNvGrpSpPr>
                <p:nvPr/>
              </p:nvGrpSpPr>
              <p:grpSpPr bwMode="auto">
                <a:xfrm>
                  <a:off x="4844" y="1398"/>
                  <a:ext cx="190" cy="95"/>
                  <a:chOff x="4844" y="1398"/>
                  <a:chExt cx="190" cy="95"/>
                </a:xfrm>
              </p:grpSpPr>
              <p:sp>
                <p:nvSpPr>
                  <p:cNvPr id="54" name="Freeform 49"/>
                  <p:cNvSpPr>
                    <a:spLocks noChangeArrowheads="1"/>
                  </p:cNvSpPr>
                  <p:nvPr/>
                </p:nvSpPr>
                <p:spPr bwMode="auto">
                  <a:xfrm>
                    <a:off x="4925" y="1409"/>
                    <a:ext cx="110" cy="85"/>
                  </a:xfrm>
                  <a:custGeom>
                    <a:avLst/>
                    <a:gdLst>
                      <a:gd name="T0" fmla="*/ 126 w 126"/>
                      <a:gd name="T1" fmla="*/ 86 h 86"/>
                      <a:gd name="T2" fmla="*/ 0 w 126"/>
                      <a:gd name="T3" fmla="*/ 65 h 86"/>
                      <a:gd name="T4" fmla="*/ 9 w 126"/>
                      <a:gd name="T5" fmla="*/ 32 h 86"/>
                      <a:gd name="T6" fmla="*/ 18 w 126"/>
                      <a:gd name="T7" fmla="*/ 0 h 86"/>
                      <a:gd name="T8" fmla="*/ 126 w 126"/>
                      <a:gd name="T9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6">
                        <a:moveTo>
                          <a:pt x="126" y="86"/>
                        </a:moveTo>
                        <a:lnTo>
                          <a:pt x="0" y="65"/>
                        </a:lnTo>
                        <a:lnTo>
                          <a:pt x="9" y="32"/>
                        </a:lnTo>
                        <a:lnTo>
                          <a:pt x="18" y="0"/>
                        </a:lnTo>
                        <a:lnTo>
                          <a:pt x="126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844" y="1398"/>
                    <a:ext cx="88" cy="41"/>
                  </a:xfrm>
                  <a:prstGeom prst="line">
                    <a:avLst/>
                  </a:prstGeom>
                  <a:noFill/>
                  <a:ln w="14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47" name="Oval 51"/>
                <p:cNvSpPr>
                  <a:spLocks noChangeArrowheads="1"/>
                </p:cNvSpPr>
                <p:nvPr/>
              </p:nvSpPr>
              <p:spPr bwMode="auto">
                <a:xfrm>
                  <a:off x="5024" y="868"/>
                  <a:ext cx="250" cy="311"/>
                </a:xfrm>
                <a:prstGeom prst="ellipse">
                  <a:avLst/>
                </a:prstGeom>
                <a:solidFill>
                  <a:srgbClr val="FFFFFF"/>
                </a:solid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Oval 52"/>
                <p:cNvSpPr>
                  <a:spLocks noChangeArrowheads="1"/>
                </p:cNvSpPr>
                <p:nvPr/>
              </p:nvSpPr>
              <p:spPr bwMode="auto">
                <a:xfrm>
                  <a:off x="5104" y="933"/>
                  <a:ext cx="98" cy="156"/>
                </a:xfrm>
                <a:prstGeom prst="ellipse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4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Rectangle 53"/>
                <p:cNvSpPr>
                  <a:spLocks noChangeArrowheads="1"/>
                </p:cNvSpPr>
                <p:nvPr/>
              </p:nvSpPr>
              <p:spPr bwMode="auto">
                <a:xfrm>
                  <a:off x="3308" y="1430"/>
                  <a:ext cx="348" cy="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G0/G1</a:t>
                  </a:r>
                </a:p>
              </p:txBody>
            </p:sp>
            <p:sp>
              <p:nvSpPr>
                <p:cNvPr id="50" name="Rectangle 54"/>
                <p:cNvSpPr>
                  <a:spLocks noChangeArrowheads="1"/>
                </p:cNvSpPr>
                <p:nvPr/>
              </p:nvSpPr>
              <p:spPr bwMode="auto">
                <a:xfrm flipH="1">
                  <a:off x="3938" y="1430"/>
                  <a:ext cx="149" cy="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G2</a:t>
                  </a:r>
                </a:p>
              </p:txBody>
            </p:sp>
            <p:sp>
              <p:nvSpPr>
                <p:cNvPr id="51" name="Rectangle 55"/>
                <p:cNvSpPr>
                  <a:spLocks noChangeArrowheads="1"/>
                </p:cNvSpPr>
                <p:nvPr/>
              </p:nvSpPr>
              <p:spPr bwMode="auto">
                <a:xfrm>
                  <a:off x="4563" y="894"/>
                  <a:ext cx="111" cy="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M</a:t>
                  </a:r>
                </a:p>
              </p:txBody>
            </p:sp>
            <p:sp>
              <p:nvSpPr>
                <p:cNvPr id="52" name="Rectangle 56"/>
                <p:cNvSpPr>
                  <a:spLocks noChangeArrowheads="1"/>
                </p:cNvSpPr>
                <p:nvPr/>
              </p:nvSpPr>
              <p:spPr bwMode="auto">
                <a:xfrm>
                  <a:off x="5133" y="669"/>
                  <a:ext cx="149" cy="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G1</a:t>
                  </a:r>
                </a:p>
              </p:txBody>
            </p:sp>
            <p:sp>
              <p:nvSpPr>
                <p:cNvPr id="5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385" y="842"/>
                  <a:ext cx="677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en-GB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S </a:t>
                  </a:r>
                  <a:r>
                    <a:rPr kumimoji="0" lang="cs-CZ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phase</a:t>
                  </a:r>
                  <a:endParaRPr kumimoji="0" lang="en-GB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8" name="Group 72"/>
              <p:cNvGrpSpPr>
                <a:grpSpLocks/>
              </p:cNvGrpSpPr>
              <p:nvPr/>
            </p:nvGrpSpPr>
            <p:grpSpPr bwMode="auto">
              <a:xfrm>
                <a:off x="5003800" y="3573465"/>
                <a:ext cx="3557588" cy="1647826"/>
                <a:chOff x="2925" y="1797"/>
                <a:chExt cx="2241" cy="1038"/>
              </a:xfrm>
            </p:grpSpPr>
            <p:sp>
              <p:nvSpPr>
                <p:cNvPr id="19" name="Line 2"/>
                <p:cNvSpPr>
                  <a:spLocks noChangeShapeType="1"/>
                </p:cNvSpPr>
                <p:nvPr/>
              </p:nvSpPr>
              <p:spPr bwMode="auto">
                <a:xfrm>
                  <a:off x="3560" y="2069"/>
                  <a:ext cx="938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3606" y="2568"/>
                  <a:ext cx="993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DNA content</a:t>
                  </a:r>
                  <a:r>
                    <a:rPr kumimoji="0" lang="en-GB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 </a:t>
                  </a:r>
                </a:p>
              </p:txBody>
            </p:sp>
            <p:grpSp>
              <p:nvGrpSpPr>
                <p:cNvPr id="21" name="Group 17"/>
                <p:cNvGrpSpPr>
                  <a:grpSpLocks/>
                </p:cNvGrpSpPr>
                <p:nvPr/>
              </p:nvGrpSpPr>
              <p:grpSpPr bwMode="auto">
                <a:xfrm>
                  <a:off x="4558" y="1797"/>
                  <a:ext cx="608" cy="583"/>
                  <a:chOff x="4558" y="1797"/>
                  <a:chExt cx="608" cy="583"/>
                </a:xfrm>
              </p:grpSpPr>
              <p:sp>
                <p:nvSpPr>
                  <p:cNvPr id="2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88" y="1797"/>
                    <a:ext cx="262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/>
                    </a:pPr>
                    <a:r>
                      <a:rPr kumimoji="0" lang="cs-CZ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1</a:t>
                    </a:r>
                  </a:p>
                </p:txBody>
              </p:sp>
              <p:sp>
                <p:nvSpPr>
                  <p:cNvPr id="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1820"/>
                    <a:ext cx="608" cy="560"/>
                  </a:xfrm>
                  <a:prstGeom prst="ellipse">
                    <a:avLst/>
                  </a:prstGeom>
                  <a:solidFill>
                    <a:srgbClr val="618FFD"/>
                  </a:solidFill>
                  <a:ln w="25560">
                    <a:solidFill>
                      <a:srgbClr val="FFFF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1916"/>
                    <a:ext cx="416" cy="41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560">
                    <a:solidFill>
                      <a:srgbClr val="FFFF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0" y="2005"/>
                    <a:ext cx="412" cy="2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/>
                    </a:pPr>
                    <a:r>
                      <a:rPr kumimoji="0" lang="en-US" alt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G</a:t>
                    </a:r>
                    <a:r>
                      <a:rPr kumimoji="0" lang="en-US" altLang="en-US" sz="12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2</a:t>
                    </a:r>
                    <a:r>
                      <a:rPr kumimoji="0" lang="en-US" alt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M</a:t>
                    </a:r>
                  </a:p>
                </p:txBody>
              </p:sp>
            </p:grpSp>
            <p:grpSp>
              <p:nvGrpSpPr>
                <p:cNvPr id="22" name="Group 22"/>
                <p:cNvGrpSpPr>
                  <a:grpSpLocks/>
                </p:cNvGrpSpPr>
                <p:nvPr/>
              </p:nvGrpSpPr>
              <p:grpSpPr bwMode="auto">
                <a:xfrm>
                  <a:off x="2925" y="1797"/>
                  <a:ext cx="608" cy="560"/>
                  <a:chOff x="2925" y="1797"/>
                  <a:chExt cx="608" cy="560"/>
                </a:xfrm>
              </p:grpSpPr>
              <p:sp>
                <p:nvSpPr>
                  <p:cNvPr id="2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797"/>
                    <a:ext cx="608" cy="560"/>
                  </a:xfrm>
                  <a:prstGeom prst="ellipse">
                    <a:avLst/>
                  </a:prstGeom>
                  <a:solidFill>
                    <a:srgbClr val="618FFD"/>
                  </a:solidFill>
                  <a:ln w="25560">
                    <a:solidFill>
                      <a:srgbClr val="FFFF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117" y="1989"/>
                    <a:ext cx="224" cy="22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560">
                    <a:solidFill>
                      <a:srgbClr val="FFFF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F2B2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7" y="1976"/>
                    <a:ext cx="304" cy="2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/>
                    </a:pPr>
                    <a:r>
                      <a:rPr kumimoji="0" lang="en-US" alt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G</a:t>
                    </a:r>
                    <a:r>
                      <a:rPr kumimoji="0" lang="en-US" altLang="en-US" sz="12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2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107" y="2380"/>
                  <a:ext cx="297" cy="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1</a:t>
                  </a:r>
                  <a:r>
                    <a:rPr kumimoji="0" lang="en-GB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2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785" y="2380"/>
                  <a:ext cx="297" cy="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5pPr>
                  <a:lvl6pPr marL="25146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6pPr>
                  <a:lvl7pPr marL="29718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7pPr>
                  <a:lvl8pPr marL="34290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8pPr>
                  <a:lvl9pPr marL="3886200" indent="-228600"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kumimoji="0" lang="cs-CZ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2</a:t>
                  </a:r>
                  <a:r>
                    <a:rPr kumimoji="0" lang="en-GB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25" name="Line 71"/>
                <p:cNvSpPr>
                  <a:spLocks noChangeShapeType="1"/>
                </p:cNvSpPr>
                <p:nvPr/>
              </p:nvSpPr>
              <p:spPr bwMode="auto">
                <a:xfrm>
                  <a:off x="3334" y="2523"/>
                  <a:ext cx="1406" cy="0"/>
                </a:xfrm>
                <a:prstGeom prst="line">
                  <a:avLst/>
                </a:prstGeom>
                <a:noFill/>
                <a:ln w="9525">
                  <a:solidFill>
                    <a:srgbClr val="2F2B2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2B2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5640" y="2794326"/>
              <a:ext cx="4953000" cy="199072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852904" y="3635887"/>
              <a:ext cx="30233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54902" y="3194170"/>
              <a:ext cx="3319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DNA staining 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+ flow </a:t>
              </a:r>
              <a:r>
                <a:rPr lang="en-US" dirty="0" err="1" smtClean="0"/>
                <a:t>cytometric</a:t>
              </a:r>
              <a:r>
                <a:rPr lang="en-US" dirty="0" smtClean="0"/>
                <a:t> analysis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60992" y="302188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data</a:t>
            </a:r>
            <a:endParaRPr lang="en-US" b="1" dirty="0"/>
          </a:p>
        </p:txBody>
      </p:sp>
      <p:sp>
        <p:nvSpPr>
          <p:cNvPr id="65" name="Rectangle 64"/>
          <p:cNvSpPr/>
          <p:nvPr/>
        </p:nvSpPr>
        <p:spPr>
          <a:xfrm>
            <a:off x="3608906" y="4939952"/>
            <a:ext cx="3237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Fitting software such as </a:t>
            </a:r>
            <a:r>
              <a:rPr lang="en-US" b="1" dirty="0" err="1" smtClean="0"/>
              <a:t>ModFit</a:t>
            </a:r>
            <a:r>
              <a:rPr lang="en-US" b="1" dirty="0" smtClean="0"/>
              <a:t> LT</a:t>
            </a:r>
            <a:r>
              <a:rPr lang="en-US" dirty="0" smtClean="0"/>
              <a:t> (Verity Software House) used to </a:t>
            </a:r>
            <a:r>
              <a:rPr lang="en-US" dirty="0"/>
              <a:t>quantify cell cycle distribution of proliferating cells </a:t>
            </a:r>
            <a:r>
              <a:rPr lang="en-US" dirty="0" smtClean="0"/>
              <a:t>precisely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79" y="4336877"/>
            <a:ext cx="2811431" cy="224583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7611121" y="4099217"/>
            <a:ext cx="13198" cy="5416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362" y="4616622"/>
            <a:ext cx="1242168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Disruption of Mitochondrial Membrane Potential: JC-1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" y="1894397"/>
            <a:ext cx="4286250" cy="3924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9911" y="6020746"/>
            <a:ext cx="4830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https://www.biotek.com/resources/application-notes/fluorescent-detection-of-drug-induced-mitochondrial-toxicity/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089" y="1894397"/>
            <a:ext cx="23431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23149" y="1720948"/>
            <a:ext cx="3961931" cy="2031325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JC-1 dye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exhibits potential-dependent accumulation in mitochondria, indicated by a fluorescence emission shift from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green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red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fluorescence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.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M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itochondrial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depolarization is indicated by a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decrease in the red/green fluorescence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intensity ratio.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3150" y="4187422"/>
            <a:ext cx="39619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Healthy </a:t>
            </a:r>
            <a:r>
              <a:rPr lang="en-US" b="1" dirty="0">
                <a:solidFill>
                  <a:srgbClr val="FF0000"/>
                </a:solidFill>
              </a:rPr>
              <a:t>non-apoptotic cells </a:t>
            </a:r>
            <a:r>
              <a:rPr lang="en-US" dirty="0" smtClean="0"/>
              <a:t>are detected in </a:t>
            </a:r>
            <a:r>
              <a:rPr lang="en-US" dirty="0"/>
              <a:t>both FL1 and FL2 </a:t>
            </a:r>
            <a:r>
              <a:rPr lang="en-US" dirty="0" smtClean="0"/>
              <a:t>channels and </a:t>
            </a:r>
            <a:r>
              <a:rPr lang="en-US" b="1" dirty="0">
                <a:solidFill>
                  <a:srgbClr val="00B050"/>
                </a:solidFill>
              </a:rPr>
              <a:t>cells </a:t>
            </a:r>
            <a:r>
              <a:rPr lang="en-US" b="1" dirty="0" smtClean="0">
                <a:solidFill>
                  <a:srgbClr val="00B050"/>
                </a:solidFill>
              </a:rPr>
              <a:t>with altered </a:t>
            </a:r>
            <a:r>
              <a:rPr lang="en-US" b="1" dirty="0">
                <a:solidFill>
                  <a:srgbClr val="00B050"/>
                </a:solidFill>
              </a:rPr>
              <a:t>mitochondrial function </a:t>
            </a:r>
            <a:r>
              <a:rPr lang="en-US" dirty="0"/>
              <a:t>due to apoptosis or other </a:t>
            </a:r>
            <a:r>
              <a:rPr lang="en-US" dirty="0" smtClean="0"/>
              <a:t>cellular processes remain </a:t>
            </a:r>
            <a:r>
              <a:rPr lang="en-US" dirty="0"/>
              <a:t>bright in the FL1 channel, </a:t>
            </a:r>
            <a:r>
              <a:rPr lang="en-US" dirty="0" smtClean="0"/>
              <a:t>but have </a:t>
            </a:r>
            <a:r>
              <a:rPr lang="en-US" dirty="0"/>
              <a:t>reduced FL2 </a:t>
            </a:r>
            <a:r>
              <a:rPr lang="en-US" dirty="0" smtClean="0"/>
              <a:t>intensity.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Disruption of Mitochondrial Membrane Potential: JC-1 assay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8105" y="1724278"/>
            <a:ext cx="7018998" cy="4941785"/>
            <a:chOff x="2322999" y="1642380"/>
            <a:chExt cx="7018998" cy="49417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2097" y="1642380"/>
              <a:ext cx="3009900" cy="26788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1992" y="4769033"/>
              <a:ext cx="1630109" cy="14458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767697" y="6214833"/>
              <a:ext cx="51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FSC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976010" y="5265552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</a:t>
              </a:r>
              <a:r>
                <a:rPr lang="en-US" b="1" dirty="0" smtClean="0"/>
                <a:t>SC</a:t>
              </a:r>
              <a:endParaRPr lang="en-US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1310" y="4281148"/>
              <a:ext cx="3622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JC-1 monomers </a:t>
              </a:r>
              <a:r>
                <a:rPr lang="en-US" dirty="0" smtClean="0"/>
                <a:t>(green fluorescence)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674392" y="2679384"/>
              <a:ext cx="1943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JC-1 aggregates</a:t>
              </a:r>
            </a:p>
            <a:p>
              <a:pPr algn="ctr"/>
              <a:r>
                <a:rPr lang="en-US" dirty="0" smtClean="0"/>
                <a:t> (red fluorescence)</a:t>
              </a:r>
              <a:endParaRPr lang="en-US" dirty="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330" y="1642380"/>
              <a:ext cx="2696051" cy="2720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835" y="4714126"/>
              <a:ext cx="1459040" cy="147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910263" y="6246330"/>
              <a:ext cx="4487779" cy="285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910263" y="4281148"/>
              <a:ext cx="4487779" cy="285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422928" y="4769033"/>
              <a:ext cx="0" cy="14172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969330" y="2030776"/>
              <a:ext cx="1949" cy="20339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801064" y="1724278"/>
            <a:ext cx="417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Positive control (CCCP, FCCP, </a:t>
            </a:r>
            <a:r>
              <a:rPr lang="en-US" b="1" dirty="0" err="1" smtClean="0"/>
              <a:t>valinomycin</a:t>
            </a:r>
            <a:r>
              <a:rPr lang="en-US" b="1" dirty="0" smtClean="0"/>
              <a:t>) and compensation required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7801064" y="2667992"/>
            <a:ext cx="408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CCCP controls should be used to confirm that the JC-1 response is sensitive to changes in membrane potential.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77" y="3888705"/>
            <a:ext cx="2600897" cy="26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Detection of Activated forms of Caspases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633" y="1724278"/>
            <a:ext cx="10271627" cy="646331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CASPASES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A group of cysteine proteases, once activated during apoptosis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(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initiator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caspases-8 and -9)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cleave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other enzymes (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effector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caspase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-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3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, caspase-activated DNase) and cytoskeleton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sym typeface="Symbol"/>
              </a:rPr>
              <a:t>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cell dissasembly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36633" y="2746265"/>
            <a:ext cx="10270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Detection by antibodies </a:t>
            </a:r>
            <a:r>
              <a:rPr lang="en-US" sz="2000" b="1" dirty="0"/>
              <a:t>that specifically recognize caspase-cleaved fragments </a:t>
            </a:r>
            <a:r>
              <a:rPr lang="en-US" sz="2000" b="1" dirty="0" smtClean="0"/>
              <a:t>(antibodies </a:t>
            </a:r>
            <a:r>
              <a:rPr lang="en-US" sz="2000" b="1" dirty="0"/>
              <a:t>that recognize the cleaved form of </a:t>
            </a:r>
            <a:r>
              <a:rPr lang="en-US" sz="2000" b="1" dirty="0" smtClean="0"/>
              <a:t>caspase-3, -8, </a:t>
            </a:r>
            <a:r>
              <a:rPr lang="en-US" sz="2000" b="1" dirty="0" err="1" smtClean="0"/>
              <a:t>etc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7" y="3444312"/>
            <a:ext cx="5013960" cy="273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2687" y="3849180"/>
            <a:ext cx="5424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Flow </a:t>
            </a:r>
            <a:r>
              <a:rPr lang="en-US" sz="1600" dirty="0" err="1"/>
              <a:t>cytometric</a:t>
            </a:r>
            <a:r>
              <a:rPr lang="en-US" sz="1600" dirty="0"/>
              <a:t> analysis of apoptotic and non-apoptotic populations for active caspase-3. </a:t>
            </a:r>
            <a:r>
              <a:rPr lang="en-US" sz="1600" dirty="0" err="1"/>
              <a:t>Jurkat</a:t>
            </a:r>
            <a:r>
              <a:rPr lang="en-US" sz="1600" dirty="0"/>
              <a:t> cells </a:t>
            </a:r>
            <a:r>
              <a:rPr lang="en-US" sz="1600" dirty="0" smtClean="0"/>
              <a:t>were </a:t>
            </a:r>
            <a:r>
              <a:rPr lang="en-US" sz="1600" dirty="0"/>
              <a:t>left untreated (left panel) or treated for 4 </a:t>
            </a:r>
            <a:r>
              <a:rPr lang="en-US" sz="1600" dirty="0" err="1"/>
              <a:t>hr</a:t>
            </a:r>
            <a:r>
              <a:rPr lang="en-US" sz="1600" dirty="0"/>
              <a:t> with </a:t>
            </a:r>
            <a:r>
              <a:rPr lang="en-US" sz="1600" dirty="0" err="1"/>
              <a:t>camptothecin</a:t>
            </a:r>
            <a:r>
              <a:rPr lang="en-US" sz="1600" dirty="0"/>
              <a:t> (right panel) to induce apoptosis. Cells were </a:t>
            </a:r>
            <a:r>
              <a:rPr lang="en-US" sz="1600" dirty="0" err="1"/>
              <a:t>permeabilized</a:t>
            </a:r>
            <a:r>
              <a:rPr lang="en-US" sz="1600" dirty="0"/>
              <a:t>, fixed, and stained for active caspase-3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2687" y="5493685"/>
            <a:ext cx="517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FITC Active Caspase-3 Apoptosis </a:t>
            </a:r>
            <a:r>
              <a:rPr lang="en-US" b="1" dirty="0" smtClean="0"/>
              <a:t>Kit (BD Biosciences)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74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Detection of Activated forms of Caspases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851" y="1562799"/>
            <a:ext cx="112871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NucView</a:t>
            </a:r>
            <a:r>
              <a:rPr lang="en-US" b="1" dirty="0"/>
              <a:t>™ 405 Caspase-3 Substrate, 1 </a:t>
            </a:r>
            <a:r>
              <a:rPr lang="en-US" b="1" dirty="0" err="1"/>
              <a:t>mM</a:t>
            </a:r>
            <a:r>
              <a:rPr lang="en-US" b="1" dirty="0"/>
              <a:t> in DMSO, provides a convenient tool for detecting apoptosis in intact cells based on </a:t>
            </a:r>
            <a:r>
              <a:rPr lang="en-US" sz="2000" b="1" dirty="0"/>
              <a:t>caspase-3/7</a:t>
            </a:r>
            <a:r>
              <a:rPr lang="en-US" b="1" dirty="0"/>
              <a:t> activity using </a:t>
            </a:r>
            <a:r>
              <a:rPr lang="en-US" b="1" dirty="0" smtClean="0"/>
              <a:t>flow </a:t>
            </a:r>
            <a:r>
              <a:rPr lang="en-US" b="1" dirty="0"/>
              <a:t>cytometry. </a:t>
            </a:r>
            <a:r>
              <a:rPr lang="en-US" b="1" dirty="0" smtClean="0"/>
              <a:t> The </a:t>
            </a:r>
            <a:r>
              <a:rPr lang="en-US" b="1" dirty="0"/>
              <a:t>staining </a:t>
            </a:r>
            <a:r>
              <a:rPr lang="en-US" b="1" dirty="0" smtClean="0"/>
              <a:t>is formaldehyde-fixable (</a:t>
            </a:r>
            <a:r>
              <a:rPr lang="en-US" b="1" dirty="0" err="1" smtClean="0"/>
              <a:t>Biotium</a:t>
            </a:r>
            <a:r>
              <a:rPr lang="en-US" b="1" dirty="0" smtClean="0"/>
              <a:t> </a:t>
            </a:r>
            <a:r>
              <a:rPr lang="en-US" b="1" dirty="0"/>
              <a:t>Inc</a:t>
            </a:r>
            <a:r>
              <a:rPr lang="en-US" b="1" dirty="0" smtClean="0"/>
              <a:t>.)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5" y="3071095"/>
            <a:ext cx="5100257" cy="252279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39903" y="2909541"/>
            <a:ext cx="6138737" cy="2955385"/>
            <a:chOff x="6072445" y="2733206"/>
            <a:chExt cx="6138737" cy="29553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445" y="2733206"/>
              <a:ext cx="5624413" cy="20637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96000" y="4806940"/>
              <a:ext cx="56200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Jurkat</a:t>
              </a:r>
              <a:r>
                <a:rPr lang="en-US" sz="1600" dirty="0"/>
                <a:t> cells were treated with DMSO (negative control, blue) or 0.1 </a:t>
              </a:r>
              <a:r>
                <a:rPr lang="en-US" sz="1600" dirty="0" err="1"/>
                <a:t>uM</a:t>
              </a:r>
              <a:r>
                <a:rPr lang="en-US" sz="1600" dirty="0"/>
                <a:t>, 0.25 </a:t>
              </a:r>
              <a:r>
                <a:rPr lang="en-US" sz="1600" dirty="0" err="1"/>
                <a:t>uM</a:t>
              </a:r>
              <a:r>
                <a:rPr lang="en-US" sz="1600" dirty="0"/>
                <a:t>, or 1 </a:t>
              </a:r>
              <a:r>
                <a:rPr lang="en-US" sz="1600" dirty="0" err="1"/>
                <a:t>uM</a:t>
              </a:r>
              <a:r>
                <a:rPr lang="en-US" sz="1600" dirty="0"/>
                <a:t> </a:t>
              </a:r>
              <a:r>
                <a:rPr lang="en-US" sz="1600" dirty="0" err="1"/>
                <a:t>staurosporine</a:t>
              </a:r>
              <a:r>
                <a:rPr lang="en-US" sz="1600" dirty="0"/>
                <a:t> (red) to induce apoptosis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1626" y="5411592"/>
              <a:ext cx="61195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https://biotium.com/product/nucview-530-caspase-3-substrate-1-mm-in-dmso/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9910" y="6023811"/>
            <a:ext cx="11939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Multiplex </a:t>
            </a:r>
            <a:r>
              <a:rPr lang="en-US" b="1" dirty="0" smtClean="0"/>
              <a:t>enabled: can be combined </a:t>
            </a:r>
            <a:r>
              <a:rPr lang="en-US" b="1" dirty="0"/>
              <a:t>with other fluorescent reagents to confirm apoptosis in the same cell or cell population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8851" y="2328546"/>
            <a:ext cx="11287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CellEventTM</a:t>
            </a:r>
            <a:r>
              <a:rPr lang="en-US" b="1" dirty="0" smtClean="0"/>
              <a:t> Caspase-3/7 Green Detection Kit (</a:t>
            </a:r>
            <a:r>
              <a:rPr lang="en-US" b="1" dirty="0" err="1" smtClean="0"/>
              <a:t>ThermoFisher</a:t>
            </a:r>
            <a:r>
              <a:rPr lang="en-US" b="1" dirty="0" smtClean="0"/>
              <a:t> Scientific)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3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65664" y="367523"/>
            <a:ext cx="1712976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Apoptosis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Detection of Activated forms of Caspases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8" y="3348972"/>
            <a:ext cx="6637020" cy="275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4858" y="1810120"/>
            <a:ext cx="11287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FLICA </a:t>
            </a:r>
            <a:r>
              <a:rPr lang="en-US" b="1" dirty="0"/>
              <a:t>Caspase </a:t>
            </a:r>
            <a:r>
              <a:rPr lang="en-US" b="1" dirty="0" smtClean="0"/>
              <a:t>Assay detects </a:t>
            </a:r>
            <a:r>
              <a:rPr lang="en-US" b="1" dirty="0"/>
              <a:t>active caspases inside the cell </a:t>
            </a:r>
            <a:r>
              <a:rPr lang="en-US" b="1" dirty="0" smtClean="0"/>
              <a:t>using </a:t>
            </a:r>
            <a:r>
              <a:rPr lang="en-US" b="1" dirty="0" err="1"/>
              <a:t>Fluorochrome</a:t>
            </a:r>
            <a:r>
              <a:rPr lang="en-US" b="1" dirty="0"/>
              <a:t> Inhibitor of Caspases (FLICA</a:t>
            </a:r>
            <a:r>
              <a:rPr lang="en-US" b="1" dirty="0" smtClean="0"/>
              <a:t>), cell-permeable and non-cytotoxic caspase inhibitors. FLICA probe covalently binds to activated caspases and then emits fluorescence. Multiplexing possible (</a:t>
            </a:r>
            <a:r>
              <a:rPr lang="en-US" b="1" dirty="0" err="1" smtClean="0"/>
              <a:t>propidium</a:t>
            </a:r>
            <a:r>
              <a:rPr lang="en-US" b="1" dirty="0" smtClean="0"/>
              <a:t> iodide, </a:t>
            </a:r>
            <a:r>
              <a:rPr lang="en-US" b="1" dirty="0" err="1" smtClean="0"/>
              <a:t>Annexin</a:t>
            </a:r>
            <a:r>
              <a:rPr lang="en-US" b="1" dirty="0" smtClean="0"/>
              <a:t> V staining</a:t>
            </a:r>
            <a:r>
              <a:rPr lang="en-US" b="1" dirty="0"/>
              <a:t>). </a:t>
            </a:r>
            <a:r>
              <a:rPr lang="en-US" b="1" dirty="0" smtClean="0"/>
              <a:t>FLICAs </a:t>
            </a:r>
            <a:r>
              <a:rPr lang="en-US" b="1" dirty="0"/>
              <a:t>withstand cell fixation (with </a:t>
            </a:r>
            <a:r>
              <a:rPr lang="en-US" b="1" dirty="0" smtClean="0"/>
              <a:t>4% PFA</a:t>
            </a:r>
            <a:r>
              <a:rPr lang="en-US" b="1" dirty="0"/>
              <a:t>) and subsequent cell </a:t>
            </a:r>
            <a:r>
              <a:rPr lang="en-US" b="1" dirty="0" err="1"/>
              <a:t>permeabilization</a:t>
            </a:r>
            <a:r>
              <a:rPr lang="en-US" b="1" dirty="0"/>
              <a:t> with 70% ethanol or </a:t>
            </a:r>
            <a:r>
              <a:rPr lang="en-US" b="1" dirty="0" smtClean="0"/>
              <a:t>methanol.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263" y="3257770"/>
            <a:ext cx="4032854" cy="22123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95682" y="5578899"/>
            <a:ext cx="4682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https://www.ncbi.nlm.nih.gov/pmc/articles/PMC3863590/figure/F3/</a:t>
            </a:r>
          </a:p>
        </p:txBody>
      </p:sp>
    </p:spTree>
    <p:extLst>
      <p:ext uri="{BB962C8B-B14F-4D97-AF65-F5344CB8AC3E}">
        <p14:creationId xmlns:p14="http://schemas.microsoft.com/office/powerpoint/2010/main" val="19911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46592" y="367523"/>
            <a:ext cx="3432048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Multicolor Flow Cytometry: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93" y="1724278"/>
            <a:ext cx="61439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dirty="0" smtClean="0">
                <a:sym typeface="Symbol" panose="05050102010706020507" pitchFamily="18" charset="2"/>
              </a:rPr>
              <a:t>Uses labeled antibodies (Abs) to identify cells of interest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dirty="0" smtClean="0">
                <a:sym typeface="Symbol" panose="05050102010706020507" pitchFamily="18" charset="2"/>
              </a:rPr>
              <a:t>Determination of cell surface antigens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dirty="0" smtClean="0">
                <a:sym typeface="Symbol" panose="05050102010706020507" pitchFamily="18" charset="2"/>
              </a:rPr>
              <a:t>Allows for detailed identification of cellular subsets (simultaneously measure multiple parameters cell by cell)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dirty="0" smtClean="0">
                <a:sym typeface="Symbol" panose="05050102010706020507" pitchFamily="18" charset="2"/>
              </a:rPr>
              <a:t>Targets on both cell surface and intracellularly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536" y="1724278"/>
            <a:ext cx="1630821" cy="1615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006" y="4259735"/>
            <a:ext cx="1638442" cy="1607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4130" y="4739976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CD3+</a:t>
            </a:r>
            <a:endParaRPr lang="en-US" sz="1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9607072" y="3410032"/>
            <a:ext cx="1676545" cy="1653683"/>
            <a:chOff x="9504279" y="4318839"/>
            <a:chExt cx="1676545" cy="16536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04279" y="4318839"/>
              <a:ext cx="1676545" cy="165368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87971" y="4759126"/>
              <a:ext cx="1192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CD69+ CD25+</a:t>
              </a:r>
              <a:endParaRPr lang="en-US" sz="12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53807" y="1724278"/>
            <a:ext cx="2328051" cy="1646063"/>
            <a:chOff x="9451014" y="2125012"/>
            <a:chExt cx="2328051" cy="16460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51014" y="2125012"/>
              <a:ext cx="1653683" cy="164606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180824" y="2736111"/>
              <a:ext cx="598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CD3+</a:t>
              </a:r>
            </a:p>
            <a:p>
              <a:r>
                <a:rPr lang="en-US" sz="1200" b="1" dirty="0" smtClean="0"/>
                <a:t>CD19+</a:t>
              </a:r>
            </a:p>
            <a:p>
              <a:r>
                <a:rPr lang="en-US" sz="1200" b="1" dirty="0" smtClean="0"/>
                <a:t>CD56+</a:t>
              </a:r>
              <a:endParaRPr lang="en-US" sz="12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1180824" y="2724096"/>
              <a:ext cx="535688" cy="6583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1"/>
            </p:cNvCxnSpPr>
            <p:nvPr/>
          </p:nvCxnSpPr>
          <p:spPr>
            <a:xfrm flipH="1">
              <a:off x="10342551" y="3053269"/>
              <a:ext cx="838273" cy="3291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8630176" y="4693938"/>
            <a:ext cx="1016207" cy="4876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5951" y="5016975"/>
            <a:ext cx="1653683" cy="1638442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8630176" y="5238357"/>
            <a:ext cx="976896" cy="4684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630176" y="2436124"/>
            <a:ext cx="92363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46592" y="367523"/>
            <a:ext cx="3432048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Multicolor Flow Cytometry: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376" y="184196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Eliminate </a:t>
            </a:r>
            <a:r>
              <a:rPr lang="en-US" sz="2400" b="1" dirty="0"/>
              <a:t>the </a:t>
            </a:r>
            <a:r>
              <a:rPr lang="en-US" sz="2400" b="1" dirty="0" smtClean="0"/>
              <a:t>doublets 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a pulse geometry gate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such as FSC-H x FSC-A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20376" y="3577774"/>
            <a:ext cx="4876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Eliminate </a:t>
            </a:r>
            <a:r>
              <a:rPr lang="en-US" sz="2400" b="1" dirty="0"/>
              <a:t>both dead cells and debris </a:t>
            </a:r>
            <a:r>
              <a:rPr lang="en-US" sz="2000" dirty="0"/>
              <a:t>from your analysis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93050" y="4932221"/>
            <a:ext cx="466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Include appropriate FMO controls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 identify </a:t>
            </a:r>
            <a:r>
              <a:rPr lang="en-US" sz="2000" dirty="0"/>
              <a:t>the proper placement of a gate in a multi-color </a:t>
            </a:r>
            <a:r>
              <a:rPr lang="en-US" sz="2000" dirty="0" smtClean="0"/>
              <a:t>experiment 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6593050" y="3577774"/>
            <a:ext cx="3998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Apply compensation controls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93050" y="1841966"/>
            <a:ext cx="45927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For markers expressed at low levels use bright </a:t>
            </a:r>
            <a:r>
              <a:rPr lang="en-US" sz="2400" b="1" dirty="0" err="1" smtClean="0"/>
              <a:t>fluorochromes</a:t>
            </a:r>
            <a:r>
              <a:rPr lang="en-US" sz="2400" b="1" dirty="0" smtClean="0"/>
              <a:t> </a:t>
            </a:r>
            <a:r>
              <a:rPr lang="en-US" sz="2000" dirty="0" smtClean="0"/>
              <a:t>(APC, PE</a:t>
            </a:r>
            <a:r>
              <a:rPr lang="en-US" sz="2000" dirty="0"/>
              <a:t>, Brilliant Violet</a:t>
            </a:r>
            <a:r>
              <a:rPr lang="en-US" sz="2000" dirty="0" smtClean="0"/>
              <a:t>™ dyes)</a:t>
            </a:r>
          </a:p>
        </p:txBody>
      </p:sp>
    </p:spTree>
    <p:extLst>
      <p:ext uri="{BB962C8B-B14F-4D97-AF65-F5344CB8AC3E}">
        <p14:creationId xmlns:p14="http://schemas.microsoft.com/office/powerpoint/2010/main" val="4405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Doublet Exclusion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6482" y="1724278"/>
            <a:ext cx="4991929" cy="4202454"/>
            <a:chOff x="559073" y="1736191"/>
            <a:chExt cx="4991929" cy="4202454"/>
          </a:xfrm>
        </p:grpSpPr>
        <p:sp>
          <p:nvSpPr>
            <p:cNvPr id="14" name="TextBox 13"/>
            <p:cNvSpPr txBox="1"/>
            <p:nvPr/>
          </p:nvSpPr>
          <p:spPr>
            <a:xfrm>
              <a:off x="559073" y="1736191"/>
              <a:ext cx="409618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/>
                <a:t>Remove the doublets to avoid:</a:t>
              </a:r>
            </a:p>
            <a:p>
              <a:pPr marL="285750" indent="-285750">
                <a:lnSpc>
                  <a:spcPct val="150000"/>
                </a:lnSpc>
                <a:buFont typeface="Symbol" panose="05050102010706020507" pitchFamily="18" charset="2"/>
                <a:buChar char="·"/>
              </a:pPr>
              <a:r>
                <a:rPr lang="en-US" sz="2000" dirty="0" smtClean="0">
                  <a:sym typeface="Symbol" panose="05050102010706020507" pitchFamily="18" charset="2"/>
                </a:rPr>
                <a:t>False positives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193" y="3556919"/>
              <a:ext cx="2038350" cy="2038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2652" y="3556919"/>
              <a:ext cx="2038350" cy="20383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flipH="1">
              <a:off x="1891176" y="3162635"/>
              <a:ext cx="286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Height or Width vs. Area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93599" y="5569313"/>
              <a:ext cx="728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FSC-A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71841" y="5559759"/>
              <a:ext cx="728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FSC-A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700385" y="4263234"/>
              <a:ext cx="734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FSC-H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038682" y="4295294"/>
              <a:ext cx="798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FSC-W</a:t>
              </a:r>
              <a:endParaRPr lang="en-US" b="1" dirty="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546592" y="367523"/>
            <a:ext cx="3432048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5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Dead Cell Discrimination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10" y="1556534"/>
            <a:ext cx="4616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Remove the dead cells to avoid: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False positives due to </a:t>
            </a:r>
            <a:r>
              <a:rPr lang="en-US" sz="2000" dirty="0" err="1" smtClean="0">
                <a:sym typeface="Symbol" panose="05050102010706020507" pitchFamily="18" charset="2"/>
              </a:rPr>
              <a:t>autofluorescence</a:t>
            </a:r>
            <a:endParaRPr lang="en-US" sz="2000" dirty="0" smtClean="0"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Increased non-specific antibody binding</a:t>
            </a:r>
          </a:p>
        </p:txBody>
      </p:sp>
      <p:sp>
        <p:nvSpPr>
          <p:cNvPr id="4" name="Down Arrow 3"/>
          <p:cNvSpPr/>
          <p:nvPr/>
        </p:nvSpPr>
        <p:spPr>
          <a:xfrm>
            <a:off x="2096476" y="3185866"/>
            <a:ext cx="376789" cy="91690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3111" y="4254772"/>
            <a:ext cx="396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Then also weak positive samples can be identified!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1858" y="2486947"/>
            <a:ext cx="229087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Dead cells cannot be reliably removed by FSC vs SSC gating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40978" y="1628894"/>
            <a:ext cx="3910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DNA dyes (PI, 7-AAD, SYTOX stains)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Excluded by live cells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Cannot be used with fixed cells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40978" y="3249496"/>
            <a:ext cx="4392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Protein binding (amino-reactive) dyes (Zombie series</a:t>
            </a:r>
            <a:r>
              <a:rPr lang="en-US" sz="2000" b="1" dirty="0"/>
              <a:t>, BD Horizon</a:t>
            </a:r>
            <a:r>
              <a:rPr lang="en-US" sz="2000" b="1" dirty="0" smtClean="0"/>
              <a:t>™VPD450)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Fixation compatible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Bind both live and dead cells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15" y="4880712"/>
            <a:ext cx="2041803" cy="114088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6866235" y="2071138"/>
            <a:ext cx="574743" cy="3827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66235" y="3568705"/>
            <a:ext cx="574743" cy="247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593365" y="4426758"/>
            <a:ext cx="2483882" cy="2374455"/>
            <a:chOff x="8162020" y="3773424"/>
            <a:chExt cx="2483882" cy="2374455"/>
          </a:xfrm>
        </p:grpSpPr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1352" y="3773424"/>
              <a:ext cx="2114550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16200000">
              <a:off x="7699586" y="4646033"/>
              <a:ext cx="1294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Zombie NIR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29485" y="5778547"/>
              <a:ext cx="51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FSC</a:t>
              </a:r>
              <a:endParaRPr lang="en-US" b="1" dirty="0"/>
            </a:p>
          </p:txBody>
        </p:sp>
      </p:grpSp>
      <p:sp>
        <p:nvSpPr>
          <p:cNvPr id="29" name="Right Arrow 28"/>
          <p:cNvSpPr/>
          <p:nvPr/>
        </p:nvSpPr>
        <p:spPr>
          <a:xfrm rot="10800000">
            <a:off x="7218946" y="5364497"/>
            <a:ext cx="886429" cy="21815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8546592" y="367523"/>
            <a:ext cx="3432048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9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46592" y="367523"/>
            <a:ext cx="3432048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&amp; Apoptosis Detection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09" y="2139776"/>
            <a:ext cx="5417432" cy="40484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22026" y="5800409"/>
            <a:ext cx="2916323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CD69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serves as a marker for the detection of T-cell activation by flow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cytometric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analysis.</a:t>
            </a:r>
            <a:endParaRPr lang="cs-CZ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51" descr="dendritic-c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1"/>
          <a:stretch>
            <a:fillRect/>
          </a:stretch>
        </p:blipFill>
        <p:spPr bwMode="auto">
          <a:xfrm>
            <a:off x="4875338" y="4575794"/>
            <a:ext cx="2139530" cy="2026366"/>
          </a:xfrm>
          <a:prstGeom prst="rect">
            <a:avLst/>
          </a:prstGeom>
          <a:noFill/>
          <a:ln w="31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42547" y="1645599"/>
            <a:ext cx="803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T cell activation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4822" y="2447864"/>
            <a:ext cx="4094736" cy="3986878"/>
            <a:chOff x="436750" y="663079"/>
            <a:chExt cx="4709353" cy="4400619"/>
          </a:xfrm>
        </p:grpSpPr>
        <p:sp>
          <p:nvSpPr>
            <p:cNvPr id="17" name="TextovéPole 3"/>
            <p:cNvSpPr txBox="1"/>
            <p:nvPr/>
          </p:nvSpPr>
          <p:spPr>
            <a:xfrm>
              <a:off x="467544" y="663079"/>
              <a:ext cx="1512168" cy="338554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uffy coats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ovéPole 8"/>
            <p:cNvSpPr txBox="1"/>
            <p:nvPr/>
          </p:nvSpPr>
          <p:spPr>
            <a:xfrm>
              <a:off x="436750" y="1628800"/>
              <a:ext cx="1512168" cy="338554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PBMC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ovéPole 9"/>
            <p:cNvSpPr txBox="1"/>
            <p:nvPr/>
          </p:nvSpPr>
          <p:spPr>
            <a:xfrm>
              <a:off x="467544" y="3005198"/>
              <a:ext cx="2304256" cy="338554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Activated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T-</a:t>
              </a:r>
              <a:r>
                <a:rPr kumimoji="0" lang="cs-CZ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cells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0"/>
            <p:cNvSpPr txBox="1"/>
            <p:nvPr/>
          </p:nvSpPr>
          <p:spPr>
            <a:xfrm>
              <a:off x="467544" y="4725144"/>
              <a:ext cx="3312368" cy="338554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 </a:t>
              </a:r>
              <a:r>
                <a:rPr kumimoji="0" lang="cs-CZ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cs-CZ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apoptotic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T-</a:t>
              </a:r>
              <a:r>
                <a:rPr kumimoji="0" lang="cs-CZ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cells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ovéPole 12"/>
            <p:cNvSpPr txBox="1"/>
            <p:nvPr/>
          </p:nvSpPr>
          <p:spPr>
            <a:xfrm>
              <a:off x="1310474" y="1162778"/>
              <a:ext cx="2253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Ficoll gradient separation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ovéPole 13"/>
            <p:cNvSpPr txBox="1"/>
            <p:nvPr/>
          </p:nvSpPr>
          <p:spPr>
            <a:xfrm>
              <a:off x="1310474" y="2278602"/>
              <a:ext cx="3007465" cy="509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Activation with anti-CD3, anti-CD28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 protein G (16 hrs)</a:t>
              </a:r>
            </a:p>
          </p:txBody>
        </p:sp>
        <p:sp>
          <p:nvSpPr>
            <p:cNvPr id="23" name="TextovéPole 14"/>
            <p:cNvSpPr txBox="1"/>
            <p:nvPr/>
          </p:nvSpPr>
          <p:spPr>
            <a:xfrm>
              <a:off x="1318727" y="3750727"/>
              <a:ext cx="3827376" cy="71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cs-CZ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Galectin-1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TDG / lactose treatment (2 hrs)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ntibody staining (CD69, CD3)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 cytometric analysis of Annexin V</a:t>
              </a:r>
              <a:r>
                <a:rPr kumimoji="0" lang="cs-CZ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cells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Přímá spojovací šipka 16"/>
            <p:cNvCxnSpPr/>
            <p:nvPr/>
          </p:nvCxnSpPr>
          <p:spPr>
            <a:xfrm>
              <a:off x="1187624" y="1101081"/>
              <a:ext cx="0" cy="432048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šipka 17"/>
            <p:cNvCxnSpPr/>
            <p:nvPr/>
          </p:nvCxnSpPr>
          <p:spPr>
            <a:xfrm>
              <a:off x="1202056" y="2113391"/>
              <a:ext cx="0" cy="792088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šipka 18"/>
            <p:cNvCxnSpPr/>
            <p:nvPr/>
          </p:nvCxnSpPr>
          <p:spPr>
            <a:xfrm>
              <a:off x="1213071" y="3497829"/>
              <a:ext cx="0" cy="1152128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46715" y="1645599"/>
            <a:ext cx="26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Experimental workflow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219911" y="1059563"/>
            <a:ext cx="11758730" cy="472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DNA-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binding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dyes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de-CH" sz="2200" b="1" dirty="0" err="1" smtClean="0">
                <a:solidFill>
                  <a:srgbClr val="002060"/>
                </a:solidFill>
                <a:latin typeface="+mn-lt"/>
              </a:rPr>
              <a:t>Stoichiometric</a:t>
            </a:r>
            <a:r>
              <a:rPr lang="de-CH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200" b="1" dirty="0" err="1" smtClean="0">
                <a:solidFill>
                  <a:srgbClr val="002060"/>
                </a:solidFill>
                <a:latin typeface="+mn-lt"/>
              </a:rPr>
              <a:t>binding</a:t>
            </a:r>
            <a:r>
              <a:rPr lang="de-CH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200" b="1" dirty="0" err="1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de-CH" sz="2200" b="1" dirty="0" smtClean="0">
                <a:solidFill>
                  <a:srgbClr val="002060"/>
                </a:solidFill>
                <a:latin typeface="+mn-lt"/>
              </a:rPr>
              <a:t> DNA </a:t>
            </a:r>
            <a:r>
              <a:rPr lang="de-CH" sz="2200" b="1" dirty="0" err="1" smtClean="0">
                <a:solidFill>
                  <a:srgbClr val="002060"/>
                </a:solidFill>
                <a:latin typeface="+mn-lt"/>
              </a:rPr>
              <a:t>allows</a:t>
            </a:r>
            <a:r>
              <a:rPr lang="de-CH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200" b="1" dirty="0" err="1" smtClean="0">
                <a:solidFill>
                  <a:srgbClr val="002060"/>
                </a:solidFill>
                <a:latin typeface="+mn-lt"/>
              </a:rPr>
              <a:t>quantitation</a:t>
            </a:r>
            <a:r>
              <a:rPr lang="de-CH" sz="22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de-CH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255" y="1811582"/>
            <a:ext cx="56485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Cell-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impermeant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dyes (Dead Cell Stains)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Propidium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iodide (PI)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7-Aminoactinomycin D (7-AAD)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SYTOX Stains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Blue, </a:t>
            </a:r>
            <a:r>
              <a:rPr lang="en-US" sz="2400" b="1" dirty="0" smtClean="0">
                <a:solidFill>
                  <a:srgbClr val="92D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Green,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Orange,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Red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DAPI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TO-PRO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255" y="4276640"/>
            <a:ext cx="6688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Cell-permeant dyes (Vital Stains)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Hoechst 33342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Hoechst 33258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DRAQ5</a:t>
            </a:r>
          </a:p>
          <a:p>
            <a:pPr marL="342900" lvl="0" indent="-342900">
              <a:buFont typeface="Symbol" panose="05050102010706020507" pitchFamily="18" charset="2"/>
              <a:buChar char="·"/>
            </a:pP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SYTO Stains (</a:t>
            </a:r>
            <a:r>
              <a:rPr lang="en-US" sz="2400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Blue, </a:t>
            </a:r>
            <a:r>
              <a:rPr lang="en-US" sz="2400" b="1" dirty="0">
                <a:solidFill>
                  <a:srgbClr val="92D05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Green,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C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Orange,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Red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lvl="0" indent="-342900">
              <a:buFont typeface="Symbol" panose="05050102010706020507" pitchFamily="18" charset="2"/>
              <a:buChar char="·"/>
            </a:pP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15473" y="5586248"/>
            <a:ext cx="2662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Permeant/</a:t>
            </a:r>
            <a:r>
              <a:rPr lang="en-US" sz="2000" b="1" dirty="0" err="1" smtClean="0"/>
              <a:t>Impermeant</a:t>
            </a:r>
            <a:endParaRPr lang="en-US" sz="2000" b="1" dirty="0" smtClean="0"/>
          </a:p>
          <a:p>
            <a:r>
              <a:rPr lang="en-US" sz="2000" b="1" dirty="0" smtClean="0"/>
              <a:t>DNA/DNA &amp; RNA</a:t>
            </a:r>
            <a:endParaRPr lang="en-US" sz="2000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346" y="1736900"/>
            <a:ext cx="5172294" cy="1924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473" y="3661574"/>
            <a:ext cx="5063167" cy="19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46592" y="367523"/>
            <a:ext cx="3432048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35" y="1908944"/>
            <a:ext cx="2047875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410" y="1908944"/>
            <a:ext cx="2009775" cy="1885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509" y="1908944"/>
            <a:ext cx="20478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708" y="1908944"/>
            <a:ext cx="2000250" cy="180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94968" y="36102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CD8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9261483" y="26291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CD4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1769" y="36102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CD3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95582" y="264820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CD69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203221" y="172427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CD3+ cells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17271" y="1724278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cells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7704" y="2813818"/>
            <a:ext cx="6339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94185" y="2813818"/>
            <a:ext cx="6339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597384" y="2813818"/>
            <a:ext cx="6339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&amp; Apoptosis Detection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2708" y="4586538"/>
            <a:ext cx="2057400" cy="18192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494967" y="633839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CD69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8889389" y="5214799"/>
            <a:ext cx="115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Annexin</a:t>
            </a:r>
            <a:r>
              <a:rPr lang="en-US" b="1" dirty="0" smtClean="0"/>
              <a:t> V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0836122" y="3979559"/>
            <a:ext cx="2048" cy="491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09613" y="4401872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CD3+ CD8+cells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1935" y="4680567"/>
            <a:ext cx="47580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CD3</a:t>
            </a:r>
            <a:r>
              <a:rPr lang="en-US" sz="2000" dirty="0" smtClean="0"/>
              <a:t> – T lymphocytes                     (BUV385)</a:t>
            </a:r>
          </a:p>
          <a:p>
            <a:r>
              <a:rPr lang="en-US" sz="2000" b="1" dirty="0" smtClean="0"/>
              <a:t>CD8</a:t>
            </a:r>
            <a:r>
              <a:rPr lang="en-US" sz="2000" dirty="0" smtClean="0"/>
              <a:t> – cytotoxic T lymphocytes    (APC-Cy7)</a:t>
            </a:r>
          </a:p>
          <a:p>
            <a:r>
              <a:rPr lang="en-US" sz="2000" b="1" dirty="0" smtClean="0"/>
              <a:t>CD4</a:t>
            </a:r>
            <a:r>
              <a:rPr lang="en-US" sz="2000" dirty="0" smtClean="0"/>
              <a:t> – helper T lymphocytes         (BV421)</a:t>
            </a:r>
          </a:p>
          <a:p>
            <a:r>
              <a:rPr lang="en-US" sz="2000" b="1" dirty="0" smtClean="0"/>
              <a:t>CD69</a:t>
            </a:r>
            <a:r>
              <a:rPr lang="en-US" sz="2000" dirty="0" smtClean="0"/>
              <a:t> – early activation marker    (PE-CF594)</a:t>
            </a:r>
          </a:p>
          <a:p>
            <a:r>
              <a:rPr lang="en-US" sz="2000" b="1" dirty="0" err="1" smtClean="0"/>
              <a:t>Annexin</a:t>
            </a:r>
            <a:r>
              <a:rPr lang="en-US" sz="2000" b="1" dirty="0" smtClean="0"/>
              <a:t> V</a:t>
            </a:r>
            <a:r>
              <a:rPr lang="en-US" sz="2000" dirty="0" smtClean="0"/>
              <a:t> – apoptotic marker     (FITC)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91935" y="4171039"/>
            <a:ext cx="447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5-colour flow </a:t>
            </a:r>
            <a:r>
              <a:rPr lang="en-US" sz="2400" b="1" dirty="0" err="1" smtClean="0"/>
              <a:t>cytometric</a:t>
            </a:r>
            <a:r>
              <a:rPr lang="en-US" sz="2400" b="1" dirty="0" smtClean="0"/>
              <a:t> analysis: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96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46592" y="367523"/>
            <a:ext cx="3432048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Immunophenotyping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&amp; Apoptosis Detection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54937" y="2024464"/>
            <a:ext cx="2066477" cy="1819275"/>
            <a:chOff x="7253969" y="2248541"/>
            <a:chExt cx="2066477" cy="1819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3969" y="2248541"/>
              <a:ext cx="2057400" cy="18192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flipH="1">
              <a:off x="8647668" y="2681107"/>
              <a:ext cx="672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2.8 %</a:t>
              </a:r>
              <a:endParaRPr lang="en-US" sz="16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45750" y="1855187"/>
            <a:ext cx="1791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Galectin-1 buffer</a:t>
            </a:r>
            <a:endParaRPr lang="en-US" sz="16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13623" y="2024464"/>
            <a:ext cx="2155839" cy="1819275"/>
            <a:chOff x="7253969" y="4410687"/>
            <a:chExt cx="2155839" cy="18192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3969" y="4410687"/>
              <a:ext cx="2057400" cy="18192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flipH="1">
              <a:off x="8558307" y="4863460"/>
              <a:ext cx="851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21.5 %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13623" y="4343844"/>
            <a:ext cx="2203157" cy="1819275"/>
            <a:chOff x="2452399" y="4397183"/>
            <a:chExt cx="2203157" cy="18192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2399" y="4397183"/>
              <a:ext cx="2057400" cy="18192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flipH="1">
              <a:off x="3804055" y="4798990"/>
              <a:ext cx="851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21.3 %</a:t>
              </a:r>
              <a:endParaRPr lang="en-US" sz="1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95461" y="4343844"/>
            <a:ext cx="2095915" cy="1819275"/>
            <a:chOff x="9813867" y="4058629"/>
            <a:chExt cx="2095915" cy="18192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3867" y="4058629"/>
              <a:ext cx="2057400" cy="18192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flipH="1">
              <a:off x="11237004" y="4520294"/>
              <a:ext cx="672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8.6 %</a:t>
              </a:r>
              <a:endParaRPr lang="en-US" sz="16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78387" y="3956350"/>
            <a:ext cx="251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Galectin-1 + 5 </a:t>
            </a:r>
            <a:r>
              <a:rPr lang="en-US" sz="1600" b="1" dirty="0" err="1" smtClean="0"/>
              <a:t>mM</a:t>
            </a:r>
            <a:r>
              <a:rPr lang="en-US" sz="1600" b="1" dirty="0" smtClean="0"/>
              <a:t> lactose (positive control)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5193" y="1870208"/>
            <a:ext cx="1365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Galectin-1</a:t>
            </a:r>
            <a:endParaRPr lang="en-US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672309" y="1955144"/>
            <a:ext cx="2057400" cy="1819275"/>
            <a:chOff x="2096477" y="2016203"/>
            <a:chExt cx="2057400" cy="18192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96477" y="2016203"/>
              <a:ext cx="2057400" cy="18192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flipH="1">
              <a:off x="3481099" y="2431540"/>
              <a:ext cx="672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7.3 %</a:t>
              </a:r>
              <a:endParaRPr lang="en-US" sz="16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78387" y="1562799"/>
            <a:ext cx="251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Galectin-1 + 5 </a:t>
            </a:r>
            <a:r>
              <a:rPr lang="en-US" sz="1600" b="1" dirty="0" err="1" smtClean="0"/>
              <a:t>mM</a:t>
            </a:r>
            <a:r>
              <a:rPr lang="en-US" sz="1600" b="1" dirty="0" smtClean="0"/>
              <a:t> TDG (positive control)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59719" y="3977285"/>
            <a:ext cx="279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Galectin-1 + 5 </a:t>
            </a:r>
            <a:r>
              <a:rPr lang="en-US" sz="1600" b="1" dirty="0" err="1" smtClean="0"/>
              <a:t>mM</a:t>
            </a:r>
            <a:r>
              <a:rPr lang="en-US" sz="1600" b="1" dirty="0" smtClean="0"/>
              <a:t> maltose (negative control)</a:t>
            </a:r>
            <a:endParaRPr lang="en-US" sz="16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533722" y="6237290"/>
            <a:ext cx="7015057" cy="25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833936" y="1982787"/>
            <a:ext cx="5561" cy="3857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964066" y="3580527"/>
            <a:ext cx="115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Annexin</a:t>
            </a:r>
            <a:r>
              <a:rPr lang="en-US" b="1" dirty="0" smtClean="0"/>
              <a:t> V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22076" y="625231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CD69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1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95360" y="367523"/>
            <a:ext cx="3383280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Intracellular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Intracellular Staining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862" y="1721432"/>
            <a:ext cx="72920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Staining of cell surface only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Easy, fast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No </a:t>
            </a:r>
            <a:r>
              <a:rPr lang="en-US" sz="2000" dirty="0" err="1" smtClean="0">
                <a:sym typeface="Symbol" panose="05050102010706020507" pitchFamily="18" charset="2"/>
              </a:rPr>
              <a:t>permeabilization</a:t>
            </a:r>
            <a:r>
              <a:rPr lang="en-US" sz="2000" dirty="0" smtClean="0">
                <a:sym typeface="Symbol" panose="05050102010706020507" pitchFamily="18" charset="2"/>
              </a:rPr>
              <a:t> required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Low background (for some cell types </a:t>
            </a:r>
            <a:r>
              <a:rPr lang="en-US" sz="2000" dirty="0" err="1" smtClean="0">
                <a:sym typeface="Symbol" panose="05050102010706020507" pitchFamily="18" charset="2"/>
              </a:rPr>
              <a:t>FcR</a:t>
            </a:r>
            <a:r>
              <a:rPr lang="en-US" sz="2000" dirty="0" smtClean="0">
                <a:sym typeface="Symbol" panose="05050102010706020507" pitchFamily="18" charset="2"/>
              </a:rPr>
              <a:t> blocking recommended)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862" y="3771352"/>
            <a:ext cx="6998262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Intracellular staining </a:t>
            </a:r>
            <a:endParaRPr lang="en-US" sz="2000" b="1" dirty="0" smtClean="0"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Requires fixation and </a:t>
            </a:r>
            <a:r>
              <a:rPr lang="en-US" sz="2000" dirty="0" err="1" smtClean="0">
                <a:sym typeface="Symbol" panose="05050102010706020507" pitchFamily="18" charset="2"/>
              </a:rPr>
              <a:t>permeabilization</a:t>
            </a:r>
            <a:endParaRPr lang="en-US" sz="2000" dirty="0" smtClean="0"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Higher background due to unspecific binding (isotype controls)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2862" y="5359607"/>
            <a:ext cx="8535670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Both</a:t>
            </a:r>
            <a:endParaRPr lang="en-US" sz="2000" b="1" dirty="0" smtClean="0"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Surface staining first, then fixation, </a:t>
            </a:r>
            <a:r>
              <a:rPr lang="en-US" sz="2000" dirty="0" err="1" smtClean="0">
                <a:sym typeface="Symbol" panose="05050102010706020507" pitchFamily="18" charset="2"/>
              </a:rPr>
              <a:t>permeabilization</a:t>
            </a:r>
            <a:r>
              <a:rPr lang="en-US" sz="2000" dirty="0" smtClean="0">
                <a:sym typeface="Symbol" panose="05050102010706020507" pitchFamily="18" charset="2"/>
              </a:rPr>
              <a:t> and intracellular staining</a:t>
            </a:r>
          </a:p>
        </p:txBody>
      </p:sp>
    </p:spTree>
    <p:extLst>
      <p:ext uri="{BB962C8B-B14F-4D97-AF65-F5344CB8AC3E}">
        <p14:creationId xmlns:p14="http://schemas.microsoft.com/office/powerpoint/2010/main" val="16204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95360" y="367523"/>
            <a:ext cx="3383280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Intracellular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Fixation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800" y="1724278"/>
            <a:ext cx="99183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b="1" dirty="0" smtClean="0">
                <a:sym typeface="Symbol" panose="05050102010706020507" pitchFamily="18" charset="2"/>
              </a:rPr>
              <a:t>PFA </a:t>
            </a:r>
            <a:r>
              <a:rPr lang="en-US" sz="2000" b="1" dirty="0">
                <a:sym typeface="Symbol" panose="05050102010706020507" pitchFamily="18" charset="2"/>
              </a:rPr>
              <a:t>or formaldehyde</a:t>
            </a:r>
            <a:r>
              <a:rPr lang="en-US" sz="2000" dirty="0">
                <a:sym typeface="Symbol" panose="05050102010706020507" pitchFamily="18" charset="2"/>
              </a:rPr>
              <a:t>: used </a:t>
            </a:r>
            <a:r>
              <a:rPr lang="en-US" sz="2000" dirty="0" smtClean="0">
                <a:sym typeface="Symbol" panose="05050102010706020507" pitchFamily="18" charset="2"/>
              </a:rPr>
              <a:t>between 0.5</a:t>
            </a:r>
            <a:r>
              <a:rPr lang="en-US" sz="2000" dirty="0">
                <a:sym typeface="Symbol" panose="05050102010706020507" pitchFamily="18" charset="2"/>
              </a:rPr>
              <a:t>% and 4%, crosslinks proteins, samples stable for up to 2 weeks, however must be stored at 4 C in PBS after initial </a:t>
            </a:r>
            <a:r>
              <a:rPr lang="en-US" sz="2000" dirty="0" smtClean="0">
                <a:sym typeface="Symbol" panose="05050102010706020507" pitchFamily="18" charset="2"/>
              </a:rPr>
              <a:t>fixation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Symbol" panose="05050102010706020507" pitchFamily="18" charset="2"/>
              <a:buChar char="·"/>
            </a:pPr>
            <a:r>
              <a:rPr lang="en-US" sz="2000" b="1" dirty="0" smtClean="0">
                <a:sym typeface="Symbol" panose="05050102010706020507" pitchFamily="18" charset="2"/>
              </a:rPr>
              <a:t>70% Ethanol or methanol</a:t>
            </a:r>
            <a:r>
              <a:rPr lang="en-US" sz="2000" dirty="0" smtClean="0">
                <a:sym typeface="Symbol" panose="05050102010706020507" pitchFamily="18" charset="2"/>
              </a:rPr>
              <a:t>: fix &amp; </a:t>
            </a:r>
            <a:r>
              <a:rPr lang="en-US" sz="2000" dirty="0" err="1" smtClean="0">
                <a:sym typeface="Symbol" panose="05050102010706020507" pitchFamily="18" charset="2"/>
              </a:rPr>
              <a:t>permeabilize</a:t>
            </a:r>
            <a:r>
              <a:rPr lang="en-US" sz="2000" dirty="0" smtClean="0">
                <a:sym typeface="Symbol" panose="05050102010706020507" pitchFamily="18" charset="2"/>
              </a:rPr>
              <a:t>, precipitate proteins (may hide the epitope), samples stable for months at -20 </a:t>
            </a:r>
            <a:r>
              <a:rPr lang="en-US" sz="2000" dirty="0">
                <a:sym typeface="Symbol" panose="05050102010706020507" pitchFamily="18" charset="2"/>
              </a:rPr>
              <a:t>C</a:t>
            </a:r>
            <a:endParaRPr lang="en-US" sz="2000" dirty="0"/>
          </a:p>
          <a:p>
            <a:pPr marL="285750" indent="-285750">
              <a:buFont typeface="Symbol" panose="05050102010706020507" pitchFamily="18" charset="2"/>
              <a:buChar char="·"/>
            </a:pP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085" y="4171102"/>
            <a:ext cx="79503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Tips: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Use cold fixatives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Gentle mixing helps to avoid clumping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Fixation may alter cell size and higher centrifugation speed may be needed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95360" y="367523"/>
            <a:ext cx="3383280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Intracellular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Permeabilization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799" y="1724278"/>
            <a:ext cx="10333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000" b="1" dirty="0" smtClean="0">
                <a:sym typeface="Symbol" panose="05050102010706020507" pitchFamily="18" charset="2"/>
              </a:rPr>
              <a:t>Detergent</a:t>
            </a:r>
            <a:r>
              <a:rPr lang="en-US" sz="2000" dirty="0" smtClean="0">
                <a:sym typeface="Symbol" panose="05050102010706020507" pitchFamily="18" charset="2"/>
              </a:rPr>
              <a:t>: chose the most appropriate method depending on protein target (consider its subcellular localization, size), used fluorophores (PE and APC are large proteins)  - </a:t>
            </a:r>
            <a:r>
              <a:rPr lang="en-US" sz="2000" b="1" dirty="0" err="1" smtClean="0">
                <a:sym typeface="Symbol" panose="05050102010706020507" pitchFamily="18" charset="2"/>
              </a:rPr>
              <a:t>Saponin</a:t>
            </a:r>
            <a:r>
              <a:rPr lang="en-US" sz="2000" b="1" dirty="0" smtClean="0">
                <a:sym typeface="Symbol" panose="05050102010706020507" pitchFamily="18" charset="2"/>
              </a:rPr>
              <a:t>*, </a:t>
            </a:r>
            <a:r>
              <a:rPr lang="en-US" sz="2000" b="1" dirty="0" err="1">
                <a:sym typeface="Symbol" panose="05050102010706020507" pitchFamily="18" charset="2"/>
              </a:rPr>
              <a:t>Digitonin</a:t>
            </a:r>
            <a:r>
              <a:rPr lang="en-US" sz="2000" b="1" dirty="0">
                <a:sym typeface="Symbol" panose="05050102010706020507" pitchFamily="18" charset="2"/>
              </a:rPr>
              <a:t>, Triton </a:t>
            </a:r>
            <a:r>
              <a:rPr lang="en-US" sz="2000" b="1" dirty="0" smtClean="0">
                <a:sym typeface="Symbol" panose="05050102010706020507" pitchFamily="18" charset="2"/>
              </a:rPr>
              <a:t>X-100</a:t>
            </a:r>
            <a:endParaRPr lang="en-US" sz="2000" dirty="0" smtClean="0"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Symbol" panose="05050102010706020507" pitchFamily="18" charset="2"/>
              <a:buChar char="·"/>
            </a:pPr>
            <a:r>
              <a:rPr lang="en-US" sz="2000" b="1" dirty="0" smtClean="0">
                <a:sym typeface="Symbol" panose="05050102010706020507" pitchFamily="18" charset="2"/>
              </a:rPr>
              <a:t>Ethanol or methanol</a:t>
            </a:r>
            <a:r>
              <a:rPr lang="en-US" sz="2000" dirty="0" smtClean="0">
                <a:sym typeface="Symbol" panose="05050102010706020507" pitchFamily="18" charset="2"/>
              </a:rPr>
              <a:t>: fix &amp; </a:t>
            </a:r>
            <a:r>
              <a:rPr lang="en-US" sz="2000" dirty="0" err="1" smtClean="0">
                <a:sym typeface="Symbol" panose="05050102010706020507" pitchFamily="18" charset="2"/>
              </a:rPr>
              <a:t>permeabilize</a:t>
            </a:r>
            <a:r>
              <a:rPr lang="en-US" sz="2000" dirty="0" smtClean="0">
                <a:sym typeface="Symbol" panose="05050102010706020507" pitchFamily="18" charset="2"/>
              </a:rPr>
              <a:t> (dissolves lipids), similarly to some antigens, protein fluorophores (APC, PE, </a:t>
            </a:r>
            <a:r>
              <a:rPr lang="en-US" sz="2000" dirty="0" err="1" smtClean="0">
                <a:sym typeface="Symbol" panose="05050102010706020507" pitchFamily="18" charset="2"/>
              </a:rPr>
              <a:t>PerCP</a:t>
            </a:r>
            <a:r>
              <a:rPr lang="en-US" sz="2000" dirty="0" smtClean="0">
                <a:sym typeface="Symbol" panose="05050102010706020507" pitchFamily="18" charset="2"/>
              </a:rPr>
              <a:t>, etc.) may also be </a:t>
            </a:r>
            <a:r>
              <a:rPr lang="en-US" sz="2000" dirty="0" err="1" smtClean="0">
                <a:sym typeface="Symbol" panose="05050102010706020507" pitchFamily="18" charset="2"/>
              </a:rPr>
              <a:t>EtOH</a:t>
            </a:r>
            <a:r>
              <a:rPr lang="en-US" sz="2000" dirty="0" smtClean="0">
                <a:sym typeface="Symbol" panose="05050102010706020507" pitchFamily="18" charset="2"/>
              </a:rPr>
              <a:t> fixation sensitive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Commercial reagents for both fixation &amp; </a:t>
            </a:r>
            <a:r>
              <a:rPr lang="en-US" sz="2000" dirty="0" err="1" smtClean="0">
                <a:sym typeface="Symbol" panose="05050102010706020507" pitchFamily="18" charset="2"/>
              </a:rPr>
              <a:t>permeabilization</a:t>
            </a:r>
            <a:r>
              <a:rPr lang="en-US" sz="2000" dirty="0" smtClean="0">
                <a:sym typeface="Symbol" panose="05050102010706020507" pitchFamily="18" charset="2"/>
              </a:rPr>
              <a:t> available, work well in most </a:t>
            </a:r>
            <a:r>
              <a:rPr lang="en-US" sz="2000" dirty="0">
                <a:sym typeface="Symbol" panose="05050102010706020507" pitchFamily="18" charset="2"/>
              </a:rPr>
              <a:t>cases (</a:t>
            </a:r>
            <a:r>
              <a:rPr lang="en-US" sz="2000" b="1" dirty="0">
                <a:sym typeface="Symbol" panose="05050102010706020507" pitchFamily="18" charset="2"/>
              </a:rPr>
              <a:t>BD </a:t>
            </a:r>
            <a:r>
              <a:rPr lang="en-US" sz="2000" b="1" dirty="0" err="1">
                <a:sym typeface="Symbol" panose="05050102010706020507" pitchFamily="18" charset="2"/>
              </a:rPr>
              <a:t>Cytofix</a:t>
            </a:r>
            <a:r>
              <a:rPr lang="en-US" sz="2000" b="1" dirty="0">
                <a:sym typeface="Symbol" panose="05050102010706020507" pitchFamily="18" charset="2"/>
              </a:rPr>
              <a:t>/</a:t>
            </a:r>
            <a:r>
              <a:rPr lang="en-US" sz="2000" b="1" dirty="0" err="1">
                <a:sym typeface="Symbol" panose="05050102010706020507" pitchFamily="18" charset="2"/>
              </a:rPr>
              <a:t>Cytoperm</a:t>
            </a:r>
            <a:r>
              <a:rPr lang="en-US" sz="2000" b="1" dirty="0" smtClean="0">
                <a:sym typeface="Symbol" panose="05050102010706020507" pitchFamily="18" charset="2"/>
              </a:rPr>
              <a:t>™</a:t>
            </a:r>
            <a:r>
              <a:rPr lang="en-US" sz="2000" dirty="0" smtClean="0">
                <a:sym typeface="Symbol" panose="05050102010706020507" pitchFamily="18" charset="2"/>
              </a:rPr>
              <a:t>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42800" y="5976257"/>
            <a:ext cx="770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May need to be included throughout the protocol including the washing steps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95360" y="367523"/>
            <a:ext cx="3383280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Intracellular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Intracellular Cytokine Staining (ICS) Assays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2968" y="2511567"/>
            <a:ext cx="6569736" cy="2075498"/>
            <a:chOff x="397203" y="2664698"/>
            <a:chExt cx="6569736" cy="20754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203" y="2701846"/>
              <a:ext cx="2038350" cy="20383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2896" y="2701846"/>
              <a:ext cx="2038350" cy="20383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8589" y="2664698"/>
              <a:ext cx="2038350" cy="20383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265722" y="1529540"/>
            <a:ext cx="2038350" cy="4076700"/>
            <a:chOff x="7194282" y="1645523"/>
            <a:chExt cx="2038350" cy="40767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4282" y="3683873"/>
              <a:ext cx="2038350" cy="20383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4282" y="1645523"/>
              <a:ext cx="2038350" cy="203835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6087" y="5740072"/>
            <a:ext cx="3977985" cy="86875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7120592" y="2481950"/>
            <a:ext cx="1997242" cy="8846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20592" y="3451530"/>
            <a:ext cx="1999345" cy="8341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26087" y="4258581"/>
            <a:ext cx="1522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LPS, </a:t>
            </a:r>
            <a:r>
              <a:rPr lang="en-US" sz="1600" b="1" dirty="0" err="1" smtClean="0"/>
              <a:t>Brefeldin</a:t>
            </a:r>
            <a:r>
              <a:rPr lang="en-US" sz="1600" b="1" dirty="0" smtClean="0"/>
              <a:t> A</a:t>
            </a:r>
            <a:endParaRPr lang="en-US" sz="1600" b="1" dirty="0"/>
          </a:p>
          <a:p>
            <a:pPr algn="ctr"/>
            <a:r>
              <a:rPr lang="en-US" sz="1600" b="1" dirty="0" smtClean="0"/>
              <a:t>(16 h)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22454" y="2198153"/>
            <a:ext cx="112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Brefeldin</a:t>
            </a:r>
            <a:r>
              <a:rPr lang="en-US" sz="1600" b="1" dirty="0" smtClean="0"/>
              <a:t> A</a:t>
            </a:r>
            <a:endParaRPr lang="en-US" sz="1600" b="1" dirty="0"/>
          </a:p>
          <a:p>
            <a:pPr algn="ctr"/>
            <a:r>
              <a:rPr lang="en-US" sz="1600" b="1" dirty="0" smtClean="0"/>
              <a:t>(16 h)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156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94689" y="367523"/>
            <a:ext cx="4983951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Applications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of Flow Cytometry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67147" y="3828867"/>
            <a:ext cx="861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Thank you for your attention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Q </a:t>
            </a: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&amp;</a:t>
            </a: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7147" y="1286257"/>
            <a:ext cx="861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Acknowledgements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kern="0" dirty="0" smtClean="0">
              <a:solidFill>
                <a:srgbClr val="2F2B2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F2B20"/>
                </a:solidFill>
              </a:rPr>
              <a:t>Alena </a:t>
            </a:r>
            <a:r>
              <a:rPr lang="en-US" sz="2800" b="1" kern="0" dirty="0" err="1" smtClean="0">
                <a:solidFill>
                  <a:srgbClr val="2F2B20"/>
                </a:solidFill>
              </a:rPr>
              <a:t>Keprov</a:t>
            </a:r>
            <a:r>
              <a:rPr lang="cs-CZ" sz="2800" b="1" kern="0" dirty="0" smtClean="0">
                <a:solidFill>
                  <a:srgbClr val="2F2B20"/>
                </a:solidFill>
              </a:rPr>
              <a:t>á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Alžběta 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Magdolenová</a:t>
            </a:r>
            <a:endParaRPr kumimoji="0" 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 smtClean="0">
                <a:solidFill>
                  <a:srgbClr val="2F2B20"/>
                </a:solidFill>
              </a:rPr>
              <a:t>Jana </a:t>
            </a:r>
            <a:r>
              <a:rPr lang="cs-CZ" sz="2800" b="1" kern="0" dirty="0" err="1" smtClean="0">
                <a:solidFill>
                  <a:srgbClr val="2F2B20"/>
                </a:solidFill>
              </a:rPr>
              <a:t>G</a:t>
            </a:r>
            <a:r>
              <a:rPr lang="cs-CZ" sz="2800" b="1" kern="0" dirty="0" err="1" smtClean="0">
                <a:solidFill>
                  <a:srgbClr val="2F2B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ünterová</a:t>
            </a:r>
            <a:endParaRPr kumimoji="0" 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59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219910" y="1059562"/>
            <a:ext cx="117587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DNA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staining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protocols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1756" y="1724278"/>
            <a:ext cx="107057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000" b="1" dirty="0" smtClean="0"/>
              <a:t>Cell fixation and </a:t>
            </a:r>
            <a:r>
              <a:rPr lang="en-US" sz="2000" b="1" dirty="0" err="1" smtClean="0"/>
              <a:t>permeabilization</a:t>
            </a:r>
            <a:r>
              <a:rPr lang="en-US" sz="2000" b="1" dirty="0" smtClean="0"/>
              <a:t> (ethanol) + addition of DNA </a:t>
            </a:r>
            <a:r>
              <a:rPr lang="en-US" sz="2000" b="1" dirty="0" err="1" smtClean="0"/>
              <a:t>fluorochrome</a:t>
            </a:r>
            <a:r>
              <a:rPr lang="en-US" sz="2000" b="1" dirty="0" smtClean="0"/>
              <a:t> (PI) + RNase treatment</a:t>
            </a:r>
            <a:r>
              <a:rPr lang="en-US" sz="2000" dirty="0" smtClean="0"/>
              <a:t>: Prolonged sample storage (several weeks at 4 </a:t>
            </a:r>
            <a:r>
              <a:rPr lang="en-US" sz="2000" dirty="0" smtClean="0">
                <a:sym typeface="Symbol" panose="05050102010706020507" pitchFamily="18" charset="2"/>
              </a:rPr>
              <a:t>C)</a:t>
            </a:r>
            <a:r>
              <a:rPr lang="en-US" sz="2000" dirty="0" smtClean="0"/>
              <a:t>, gives good DNA histogram profiles </a:t>
            </a:r>
            <a:r>
              <a:rPr lang="en-US" sz="2000" dirty="0"/>
              <a:t>(low coefficient of variation, CV), cell clumping, higher cell loss, </a:t>
            </a:r>
            <a:r>
              <a:rPr lang="en-US" sz="2000" dirty="0" smtClean="0"/>
              <a:t>incompatible with fluorescent proteins (GFP, PE, APC, </a:t>
            </a:r>
            <a:r>
              <a:rPr lang="en-US" sz="2000" dirty="0" err="1" smtClean="0"/>
              <a:t>PerCP</a:t>
            </a:r>
            <a:r>
              <a:rPr lang="en-US" sz="2000" dirty="0" smtClean="0"/>
              <a:t>) and some surface markers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000" b="1" dirty="0" err="1" smtClean="0"/>
              <a:t>Permeabilization</a:t>
            </a:r>
            <a:r>
              <a:rPr lang="en-US" sz="2000" b="1" dirty="0" smtClean="0"/>
              <a:t> with detergents (Triton X-100, NP-40, </a:t>
            </a:r>
            <a:r>
              <a:rPr lang="en-US" sz="2000" b="1" strike="sngStrike" dirty="0" err="1" smtClean="0"/>
              <a:t>saponin</a:t>
            </a:r>
            <a:r>
              <a:rPr lang="en-US" sz="2000" b="1" dirty="0" smtClean="0"/>
              <a:t>)</a:t>
            </a:r>
            <a:r>
              <a:rPr lang="en-US" sz="2000" b="1" dirty="0">
                <a:solidFill>
                  <a:prstClr val="black"/>
                </a:solidFill>
              </a:rPr>
              <a:t> + PI + RNase </a:t>
            </a:r>
            <a:r>
              <a:rPr lang="en-US" sz="2000" b="1" dirty="0" smtClean="0">
                <a:solidFill>
                  <a:prstClr val="black"/>
                </a:solidFill>
              </a:rPr>
              <a:t>treatment</a:t>
            </a:r>
            <a:r>
              <a:rPr lang="en-US" sz="2000" dirty="0" smtClean="0">
                <a:solidFill>
                  <a:prstClr val="black"/>
                </a:solidFill>
              </a:rPr>
              <a:t>: If not fixed with paraformaldehyde, samples have to analyzed within 1 hour after preparation; can be combined with intracellular staining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Live cell cycle analysis (</a:t>
            </a:r>
            <a:r>
              <a:rPr lang="en-US" sz="2000" b="1" dirty="0"/>
              <a:t>Hoechst </a:t>
            </a:r>
            <a:r>
              <a:rPr lang="en-US" sz="2000" b="1" dirty="0" smtClean="0"/>
              <a:t>dyes, DRAQ5™, </a:t>
            </a:r>
            <a:r>
              <a:rPr lang="en-US" sz="2000" b="1" dirty="0" err="1" smtClean="0"/>
              <a:t>DyeCycle</a:t>
            </a:r>
            <a:r>
              <a:rPr lang="en-US" sz="2000" b="1" dirty="0" smtClean="0"/>
              <a:t> dyes): </a:t>
            </a:r>
            <a:r>
              <a:rPr lang="en-US" sz="2000" dirty="0" smtClean="0"/>
              <a:t>Some cell types can efficiently pump out the dyes, CV’s are higher</a:t>
            </a:r>
          </a:p>
        </p:txBody>
      </p:sp>
    </p:spTree>
    <p:extLst>
      <p:ext uri="{BB962C8B-B14F-4D97-AF65-F5344CB8AC3E}">
        <p14:creationId xmlns:p14="http://schemas.microsoft.com/office/powerpoint/2010/main" val="40786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3314559" y="1059562"/>
            <a:ext cx="5295641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Doublet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discrimination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1031" y="1560550"/>
            <a:ext cx="5140488" cy="5010811"/>
            <a:chOff x="436414" y="1688321"/>
            <a:chExt cx="5140488" cy="5010811"/>
          </a:xfrm>
        </p:grpSpPr>
        <p:pic>
          <p:nvPicPr>
            <p:cNvPr id="12" name="Picture 2" descr="http://flowbook.denovosoftware.com/sites/default/files/Chapter_06_Figure_0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85" y="1688321"/>
              <a:ext cx="4622159" cy="2358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4149" y="3956123"/>
              <a:ext cx="40316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http://flowbook.denovosoftware.com/chapter-6-dna-analysis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237905" y="3112526"/>
              <a:ext cx="1656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Voltage Intensity </a:t>
              </a:r>
              <a:r>
                <a:rPr lang="en-US" sz="1400" b="1" dirty="0" smtClean="0">
                  <a:sym typeface="Symbol" panose="05050102010706020507" pitchFamily="18" charset="2"/>
                </a:rPr>
                <a:t>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05831" y="2743534"/>
              <a:ext cx="2271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Peak Height, Width, Area</a:t>
              </a:r>
              <a:endParaRPr lang="en-US" sz="16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3771" y="4245305"/>
              <a:ext cx="2460005" cy="223073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16200000">
              <a:off x="712371" y="5206783"/>
              <a:ext cx="1955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Propidium</a:t>
              </a:r>
              <a:r>
                <a:rPr lang="en-US" sz="1400" b="1" dirty="0" smtClean="0"/>
                <a:t> iodide - Area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7097" y="6391355"/>
              <a:ext cx="1225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FSC </a:t>
              </a:r>
              <a:r>
                <a:rPr lang="en-US" sz="1400" b="1" dirty="0" smtClean="0">
                  <a:sym typeface="Symbol" panose="05050102010706020507" pitchFamily="18" charset="2"/>
                </a:rPr>
                <a:t> Cell Size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14559" y="504756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G2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32516" y="5860987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G1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93215" y="2218410"/>
            <a:ext cx="3762206" cy="3496881"/>
            <a:chOff x="7193956" y="1562799"/>
            <a:chExt cx="3762206" cy="3496881"/>
          </a:xfrm>
        </p:grpSpPr>
        <p:grpSp>
          <p:nvGrpSpPr>
            <p:cNvPr id="20" name="Group 19"/>
            <p:cNvGrpSpPr/>
            <p:nvPr/>
          </p:nvGrpSpPr>
          <p:grpSpPr>
            <a:xfrm>
              <a:off x="7193956" y="1562799"/>
              <a:ext cx="3707862" cy="3496881"/>
              <a:chOff x="7354881" y="1788404"/>
              <a:chExt cx="4041577" cy="392980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2658" y="1788404"/>
                <a:ext cx="3733800" cy="36195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494947" y="5410432"/>
                <a:ext cx="20692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Propidium</a:t>
                </a:r>
                <a:r>
                  <a:rPr lang="en-US" sz="1400" b="1" dirty="0" smtClean="0"/>
                  <a:t> iodide - Width</a:t>
                </a:r>
                <a:endParaRPr lang="en-US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6531259" y="3444265"/>
                <a:ext cx="19550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Propidium</a:t>
                </a:r>
                <a:r>
                  <a:rPr lang="en-US" sz="1400" b="1" dirty="0" smtClean="0"/>
                  <a:t> iodide - Area</a:t>
                </a:r>
                <a:endParaRPr lang="en-US" sz="1400" b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704182" y="1587012"/>
              <a:ext cx="3251980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Aggregate </a:t>
              </a:r>
              <a:r>
                <a:rPr kumimoji="0" lang="cs-CZ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discrimination</a:t>
              </a:r>
              <a:r>
                <a:rPr kumimoji="0" lang="cs-CZ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cs-CZ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dotplot</a:t>
              </a:r>
              <a:endPara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lvl="0" algn="ctr"/>
              <a:r>
                <a:rPr lang="en-US" sz="1400" dirty="0" smtClean="0">
                  <a:solidFill>
                    <a:schemeClr val="bg1"/>
                  </a:solidFill>
                </a:rPr>
                <a:t>- removing </a:t>
              </a:r>
              <a:r>
                <a:rPr lang="en-US" sz="1400" dirty="0">
                  <a:solidFill>
                    <a:schemeClr val="bg1"/>
                  </a:solidFill>
                </a:rPr>
                <a:t>doublets using pulse geometry</a:t>
              </a: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1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Data Analysis: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Coefficient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Variance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(CV)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2" descr="http://aws.labome.com/figure/te-125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3" y="1869571"/>
            <a:ext cx="4721544" cy="22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821" y="4205594"/>
            <a:ext cx="2676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Cell cycle analysis: </a:t>
            </a:r>
            <a:r>
              <a:rPr lang="en-US" sz="1400" b="1" dirty="0" smtClean="0">
                <a:sym typeface="Symbol" panose="05050102010706020507" pitchFamily="18" charset="2"/>
              </a:rPr>
              <a:t> 300 events/s</a:t>
            </a:r>
            <a:endParaRPr lang="en-US" sz="14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6321424" y="1794000"/>
            <a:ext cx="6232353" cy="4267937"/>
            <a:chOff x="6321424" y="1794000"/>
            <a:chExt cx="6232353" cy="4267937"/>
          </a:xfrm>
        </p:grpSpPr>
        <p:sp>
          <p:nvSpPr>
            <p:cNvPr id="40" name="TextBox 39"/>
            <p:cNvSpPr txBox="1"/>
            <p:nvPr/>
          </p:nvSpPr>
          <p:spPr>
            <a:xfrm>
              <a:off x="6590787" y="4146761"/>
              <a:ext cx="5060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Less overlap between the G0/G1 and S, G2/M and 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57777" y="2606506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Low speed acquisition</a:t>
              </a:r>
              <a:r>
                <a:rPr lang="en-US" b="1" dirty="0"/>
                <a:t> </a:t>
              </a:r>
              <a:r>
                <a:rPr lang="en-US" dirty="0"/>
                <a:t>(narrow stream</a:t>
              </a:r>
              <a:r>
                <a:rPr lang="en-US" dirty="0" smtClean="0"/>
                <a:t>)/</a:t>
              </a:r>
              <a:r>
                <a:rPr lang="en-US" b="1" dirty="0" smtClean="0">
                  <a:solidFill>
                    <a:srgbClr val="FF0000"/>
                  </a:solidFill>
                </a:rPr>
                <a:t>RNA removal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18545" y="4905916"/>
              <a:ext cx="3533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More accurate DNA measurements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18545" y="1794000"/>
              <a:ext cx="3421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%CV </a:t>
              </a:r>
              <a:r>
                <a:rPr lang="en-US" b="1" dirty="0"/>
                <a:t>= (SD/Mean channel #) x 100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21424" y="3369335"/>
              <a:ext cx="5598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Lower CV’s (more tight G0/G1</a:t>
              </a:r>
              <a:r>
                <a:rPr lang="en-US" dirty="0"/>
                <a:t>, </a:t>
              </a:r>
              <a:r>
                <a:rPr lang="en-US" dirty="0" smtClean="0"/>
                <a:t>G2/M </a:t>
              </a:r>
              <a:r>
                <a:rPr lang="en-US" dirty="0"/>
                <a:t>peaks on </a:t>
              </a:r>
              <a:r>
                <a:rPr lang="en-US" dirty="0" smtClean="0"/>
                <a:t>histogram)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18545" y="5692605"/>
              <a:ext cx="3948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A </a:t>
              </a:r>
              <a:r>
                <a:rPr lang="en-US" b="1" dirty="0" smtClean="0"/>
                <a:t>%CV </a:t>
              </a:r>
              <a:r>
                <a:rPr lang="en-US" b="1" dirty="0"/>
                <a:t>lower than </a:t>
              </a:r>
              <a:r>
                <a:rPr lang="en-US" b="1" dirty="0" smtClean="0"/>
                <a:t>8 </a:t>
              </a:r>
              <a:r>
                <a:rPr lang="en-US" b="1" dirty="0"/>
                <a:t>is considered </a:t>
              </a:r>
              <a:r>
                <a:rPr lang="en-US" b="1" dirty="0" smtClean="0"/>
                <a:t>good </a:t>
              </a:r>
              <a:endParaRPr lang="en-US" b="1" dirty="0"/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9047612" y="2991841"/>
              <a:ext cx="146588" cy="37859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9047612" y="3752987"/>
              <a:ext cx="146588" cy="37859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9048618" y="4539676"/>
              <a:ext cx="146588" cy="37859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77" y="5275248"/>
            <a:ext cx="3429000" cy="1371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424" y="5232646"/>
            <a:ext cx="3429000" cy="137160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>
            <a:off x="1648326" y="4728973"/>
            <a:ext cx="0" cy="546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122821" y="4686371"/>
            <a:ext cx="0" cy="546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Data Analysis: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Coefficient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Variance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(CV)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53452" y="2093859"/>
            <a:ext cx="4248150" cy="4362450"/>
            <a:chOff x="7242130" y="1212228"/>
            <a:chExt cx="4248150" cy="4362450"/>
          </a:xfrm>
        </p:grpSpPr>
        <p:sp>
          <p:nvSpPr>
            <p:cNvPr id="20" name="TextBox 19"/>
            <p:cNvSpPr txBox="1"/>
            <p:nvPr/>
          </p:nvSpPr>
          <p:spPr>
            <a:xfrm>
              <a:off x="7518545" y="4905916"/>
              <a:ext cx="3533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More accurate DNA measurements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18545" y="1794000"/>
              <a:ext cx="3252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CV = (SD/Mean channel #) x 100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9047612" y="2991841"/>
              <a:ext cx="146588" cy="37859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9047612" y="3752987"/>
              <a:ext cx="146588" cy="37859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9048618" y="4539676"/>
              <a:ext cx="146588" cy="37859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130" y="1212228"/>
              <a:ext cx="4248150" cy="43624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0594" y="1639142"/>
              <a:ext cx="1912126" cy="237233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46339" y="2093859"/>
            <a:ext cx="4360489" cy="4362450"/>
            <a:chOff x="1771616" y="1571762"/>
            <a:chExt cx="4360489" cy="4362450"/>
          </a:xfrm>
        </p:grpSpPr>
        <p:sp>
          <p:nvSpPr>
            <p:cNvPr id="22" name="TextBox 21"/>
            <p:cNvSpPr txBox="1"/>
            <p:nvPr/>
          </p:nvSpPr>
          <p:spPr>
            <a:xfrm>
              <a:off x="2895964" y="4208316"/>
              <a:ext cx="2966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Phenotype analysis: </a:t>
              </a:r>
              <a:r>
                <a:rPr lang="en-US" sz="1400" b="1" dirty="0" smtClean="0">
                  <a:sym typeface="Symbol" panose="05050102010706020507" pitchFamily="18" charset="2"/>
                </a:rPr>
                <a:t> 500 events/sec</a:t>
              </a:r>
              <a:endParaRPr lang="en-US" sz="14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616" y="1571762"/>
              <a:ext cx="4248150" cy="43624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9635" y="1985883"/>
              <a:ext cx="2309060" cy="101354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1331" y="3204299"/>
              <a:ext cx="2255715" cy="10973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3528" y="2952775"/>
              <a:ext cx="2278577" cy="23624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627775" y="1924229"/>
            <a:ext cx="338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HeLa cells, w/ RNase A treatment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20933" y="1846133"/>
            <a:ext cx="349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HeLa cells, w/o RNase A treatment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2688494" y="4548760"/>
            <a:ext cx="991704" cy="258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88494" y="3178328"/>
            <a:ext cx="991704" cy="258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90459" y="4898087"/>
            <a:ext cx="20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measure of goodness of the fit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endCxn id="3" idx="5"/>
          </p:cNvCxnSpPr>
          <p:nvPr/>
        </p:nvCxnSpPr>
        <p:spPr>
          <a:xfrm flipH="1" flipV="1">
            <a:off x="3534966" y="4769393"/>
            <a:ext cx="145232" cy="2438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74318" y="367523"/>
            <a:ext cx="3004322" cy="471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Cell Cycle Analysis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" y="192642"/>
            <a:ext cx="1876567" cy="6506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6255" y="898082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C2B48E-0C5E-455B-9215-DBB6C27E4087}"/>
              </a:ext>
            </a:extLst>
          </p:cNvPr>
          <p:cNvSpPr txBox="1">
            <a:spLocks/>
          </p:cNvSpPr>
          <p:nvPr/>
        </p:nvSpPr>
        <p:spPr>
          <a:xfrm>
            <a:off x="166255" y="1059562"/>
            <a:ext cx="1181238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Limitations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CH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+mn-lt"/>
              </a:rPr>
              <a:t>one-parametric</a:t>
            </a:r>
            <a:r>
              <a:rPr lang="de-CH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DNA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histograms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de-CH" sz="2800" b="1" dirty="0" err="1" smtClean="0">
                <a:solidFill>
                  <a:srgbClr val="002060"/>
                </a:solidFill>
                <a:latin typeface="+mn-lt"/>
              </a:rPr>
              <a:t>Example</a:t>
            </a:r>
            <a:r>
              <a:rPr lang="de-CH" sz="2800" b="1" dirty="0" smtClean="0">
                <a:solidFill>
                  <a:srgbClr val="002060"/>
                </a:solidFill>
                <a:latin typeface="+mn-lt"/>
              </a:rPr>
              <a:t> 1 </a:t>
            </a:r>
            <a:endParaRPr lang="de-CH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6352" y="1670899"/>
            <a:ext cx="662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SH-SY6Y cells: differentiation induced by retinoic acid (ATRA)</a:t>
            </a:r>
            <a:endParaRPr lang="en-US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30177" y="2179109"/>
            <a:ext cx="9684539" cy="4362450"/>
            <a:chOff x="636058" y="2179109"/>
            <a:chExt cx="9684539" cy="43624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58" y="2179109"/>
              <a:ext cx="4248150" cy="43624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447" y="2179109"/>
              <a:ext cx="4248150" cy="43624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8010" y="3362027"/>
              <a:ext cx="2286198" cy="9983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80123" y="3362027"/>
              <a:ext cx="2240474" cy="9678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126352" y="4632953"/>
              <a:ext cx="863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control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74318" y="4632953"/>
              <a:ext cx="857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 ATRA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801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zh_praesentation_e">
  <a:themeElements>
    <a:clrScheme name="UZH">
      <a:dk1>
        <a:srgbClr val="000000"/>
      </a:dk1>
      <a:lt1>
        <a:srgbClr val="FFFFFF"/>
      </a:lt1>
      <a:dk2>
        <a:srgbClr val="0028A5"/>
      </a:dk2>
      <a:lt2>
        <a:srgbClr val="808080"/>
      </a:lt2>
      <a:accent1>
        <a:srgbClr val="0028A5"/>
      </a:accent1>
      <a:accent2>
        <a:srgbClr val="667EC9"/>
      </a:accent2>
      <a:accent3>
        <a:srgbClr val="A3B5C5"/>
      </a:accent3>
      <a:accent4>
        <a:srgbClr val="C8CED4"/>
      </a:accent4>
      <a:accent5>
        <a:srgbClr val="DC6027"/>
      </a:accent5>
      <a:accent6>
        <a:srgbClr val="EAA07D"/>
      </a:accent6>
      <a:hlink>
        <a:srgbClr val="DC6027"/>
      </a:hlink>
      <a:folHlink>
        <a:srgbClr val="0000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ni ZH">
        <a:dk1>
          <a:srgbClr val="000000"/>
        </a:dk1>
        <a:lt1>
          <a:srgbClr val="FFFFFF"/>
        </a:lt1>
        <a:dk2>
          <a:srgbClr val="0028A5"/>
        </a:dk2>
        <a:lt2>
          <a:srgbClr val="808080"/>
        </a:lt2>
        <a:accent1>
          <a:srgbClr val="0028A5"/>
        </a:accent1>
        <a:accent2>
          <a:srgbClr val="A3ADB7"/>
        </a:accent2>
        <a:accent3>
          <a:srgbClr val="DC6027"/>
        </a:accent3>
        <a:accent4>
          <a:srgbClr val="000000"/>
        </a:accent4>
        <a:accent5>
          <a:srgbClr val="AAACCF"/>
        </a:accent5>
        <a:accent6>
          <a:srgbClr val="939CA6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2951</Words>
  <Application>Microsoft Office PowerPoint</Application>
  <PresentationFormat>Widescreen</PresentationFormat>
  <Paragraphs>475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Office Theme</vt:lpstr>
      <vt:lpstr>uzh_praesentation_e</vt:lpstr>
      <vt:lpstr>Applications of Flow Cytometry</vt:lpstr>
      <vt:lpstr>Applications of Flow Cytometry</vt:lpstr>
      <vt:lpstr>Cell Cycle Analysis</vt:lpstr>
      <vt:lpstr>Cell Cycle Analysis</vt:lpstr>
      <vt:lpstr>Cell Cycle Analysis</vt:lpstr>
      <vt:lpstr>Cell Cycle Analysis</vt:lpstr>
      <vt:lpstr>Cell Cycle Analysis</vt:lpstr>
      <vt:lpstr>Cell Cycle Analysis</vt:lpstr>
      <vt:lpstr>Cell Cycle Analysis</vt:lpstr>
      <vt:lpstr>Cell Cycle Analysis</vt:lpstr>
      <vt:lpstr>Cell Cycle Analysis</vt:lpstr>
      <vt:lpstr>Cell Cycle Analysis</vt:lpstr>
      <vt:lpstr>Cell Cycle Analysis</vt:lpstr>
      <vt:lpstr>Cell Cycle and Cell Proliferation Analysis</vt:lpstr>
      <vt:lpstr>Cell Proliferation</vt:lpstr>
      <vt:lpstr>Cell Proliferation</vt:lpstr>
      <vt:lpstr>Cell Proliferation</vt:lpstr>
      <vt:lpstr>Cell Proliferation</vt:lpstr>
      <vt:lpstr>Cell Proliferation</vt:lpstr>
      <vt:lpstr>Cell Proliferation</vt:lpstr>
      <vt:lpstr>Cell Proliferation</vt:lpstr>
      <vt:lpstr>Cell Proliferation</vt:lpstr>
      <vt:lpstr>Cell Cycle/Proliferation Analysis</vt:lpstr>
      <vt:lpstr>Cell Cycle/Proliferation Analysis</vt:lpstr>
      <vt:lpstr>Apoptosis</vt:lpstr>
      <vt:lpstr>Apoptosis</vt:lpstr>
      <vt:lpstr>Apoptosis</vt:lpstr>
      <vt:lpstr>Apoptosis</vt:lpstr>
      <vt:lpstr>Apoptosis</vt:lpstr>
      <vt:lpstr>Apoptosis</vt:lpstr>
      <vt:lpstr>Apoptosis</vt:lpstr>
      <vt:lpstr>Apoptosis</vt:lpstr>
      <vt:lpstr>Apoptosis</vt:lpstr>
      <vt:lpstr>Apoptosis</vt:lpstr>
      <vt:lpstr>Immunophenotyping</vt:lpstr>
      <vt:lpstr>Immunophenotyping</vt:lpstr>
      <vt:lpstr>Immunophenotyping</vt:lpstr>
      <vt:lpstr>Immunophenotyping</vt:lpstr>
      <vt:lpstr>Immunophenotyping</vt:lpstr>
      <vt:lpstr>Immunophenotyping</vt:lpstr>
      <vt:lpstr>Immunophenotyping</vt:lpstr>
      <vt:lpstr>Intracellular Analysis</vt:lpstr>
      <vt:lpstr>Intracellular Analysis</vt:lpstr>
      <vt:lpstr>Intracellular Analysis</vt:lpstr>
      <vt:lpstr>Intracellular Analysis</vt:lpstr>
      <vt:lpstr>Applications of Flow Cytometry</vt:lpstr>
    </vt:vector>
  </TitlesOfParts>
  <Company>Ústav organické chemie a biochemie AV ČR,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Flow Cytometry</dc:title>
  <dc:creator>KeprovaA</dc:creator>
  <cp:lastModifiedBy>HajekM</cp:lastModifiedBy>
  <cp:revision>402</cp:revision>
  <dcterms:created xsi:type="dcterms:W3CDTF">2017-09-20T15:34:19Z</dcterms:created>
  <dcterms:modified xsi:type="dcterms:W3CDTF">2017-11-10T09:46:34Z</dcterms:modified>
</cp:coreProperties>
</file>