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  <a:srgbClr val="FFFF00"/>
    <a:srgbClr val="FFFF99"/>
    <a:srgbClr val="FF33CC"/>
    <a:srgbClr val="FF9999"/>
    <a:srgbClr val="996600"/>
    <a:srgbClr val="99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9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3590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590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E957A5-A1D4-4AA6-BC01-F25DA91BE3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D8963-3684-46D8-BE20-C3A266ADC8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B9027-9F50-4304-9980-5F24EDD665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1EDD8-2EAC-47B3-B8D8-68D0A64DD8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26219-AC38-4BDE-9394-F987E7B11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924CB-C02C-493A-9657-97BEC90E6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1CA56-CEA5-4B6C-937B-83CD6B93D6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E4126-5C36-4E5E-9D31-A872145F68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D5BC4-47AE-4D5F-B7CF-68524E9C89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C4F2B-77CF-46AA-B73D-EF92E8F22D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A732C-65FB-4A67-850A-E554A27FAE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D2347-58ED-4CA3-A831-3065C0A193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CBDC5-827F-43EE-B399-D21E8AFE54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482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2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2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2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2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2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2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2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3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3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3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483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3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3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3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3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3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4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4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4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4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4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4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4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4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4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4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5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5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485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5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5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5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5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5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5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6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6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6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6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6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6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6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6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6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6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487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7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7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7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7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7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87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487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488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488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488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3488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488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488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8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8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D331963-3312-438A-B0CB-27F0B6EA09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nzr.ksrzis.cz/snzr/oz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is.jrc.ec.europa.eu/index.php?PGM=cla" TargetMode="External"/><Relationship Id="rId2" Type="http://schemas.openxmlformats.org/officeDocument/2006/relationships/hyperlink" Target="REACH/Standard-Chek%20Medium%20Nr%201%20Reiniger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539750" y="260350"/>
            <a:ext cx="8424863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4400" b="1" u="sng">
                <a:latin typeface="Tahoma" pitchFamily="34" charset="0"/>
              </a:rPr>
              <a:t>Přehled  hlavních  právních</a:t>
            </a:r>
          </a:p>
          <a:p>
            <a:pPr algn="ctr">
              <a:spcBef>
                <a:spcPct val="50000"/>
              </a:spcBef>
            </a:pPr>
            <a:r>
              <a:rPr lang="cs-CZ" sz="4400" b="1" u="sng">
                <a:latin typeface="Tahoma" pitchFamily="34" charset="0"/>
              </a:rPr>
              <a:t>a  ostatních  předpisů</a:t>
            </a:r>
          </a:p>
          <a:p>
            <a:pPr algn="ctr">
              <a:spcBef>
                <a:spcPct val="50000"/>
              </a:spcBef>
            </a:pPr>
            <a:r>
              <a:rPr lang="cs-CZ" sz="4400" b="1" u="sng">
                <a:latin typeface="Tahoma" pitchFamily="34" charset="0"/>
              </a:rPr>
              <a:t>v oblasti  nakládání </a:t>
            </a:r>
          </a:p>
          <a:p>
            <a:pPr algn="ctr">
              <a:spcBef>
                <a:spcPct val="50000"/>
              </a:spcBef>
            </a:pPr>
            <a:r>
              <a:rPr lang="cs-CZ" sz="4400" b="1" u="sng">
                <a:latin typeface="Tahoma" pitchFamily="34" charset="0"/>
              </a:rPr>
              <a:t> s  chemickými  látkami  a  směsmi</a:t>
            </a:r>
          </a:p>
        </p:txBody>
      </p:sp>
      <p:pic>
        <p:nvPicPr>
          <p:cNvPr id="3075" name="Picture 7" descr="MC90036093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470400"/>
            <a:ext cx="2519363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smtClean="0"/>
              <a:t>Vyhláška č. 222/2004 Sb.,</a:t>
            </a:r>
            <a:r>
              <a:rPr lang="cs-CZ" sz="2800" smtClean="0"/>
              <a:t> kterou se u chemických látek  a chemických přípravků stanoví základní metody pro zkoušení fyzikálně-chemických vlastností, výbušných vlastností a vlastností nebezpečných pro životní prostředí, ve znění vyhlášky č. 389/2005 Sb.;</a:t>
            </a:r>
            <a:endParaRPr lang="cs-CZ" sz="2800" b="1" smtClean="0"/>
          </a:p>
          <a:p>
            <a:pPr eaLnBrk="1" hangingPunct="1">
              <a:defRPr/>
            </a:pPr>
            <a:r>
              <a:rPr lang="cs-CZ" sz="2800" b="1" smtClean="0"/>
              <a:t>Vyhláška č. 223/2004 Sb</a:t>
            </a:r>
            <a:r>
              <a:rPr lang="cs-CZ" sz="2800" smtClean="0"/>
              <a:t>., kterou se stanoví bližší podmínky hodnocení rizika nebezpečných chemických látek pro životní prostředí;</a:t>
            </a:r>
          </a:p>
          <a:p>
            <a:pPr eaLnBrk="1" hangingPunct="1">
              <a:defRPr/>
            </a:pPr>
            <a:r>
              <a:rPr lang="cs-CZ" sz="2800" b="1" smtClean="0"/>
              <a:t>Vyhláška č. 231/2004 Sb.,</a:t>
            </a:r>
            <a:r>
              <a:rPr lang="cs-CZ" sz="2800" smtClean="0"/>
              <a:t> kterou se stanoví podrobný obsah bezpečnostního listu k nebezpečné chemické látce a chemickému přípravku, ve znění vyhlášky č. 460/2005 Sb.;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Vyhláška č. 232/2004 Sb</a:t>
            </a:r>
            <a:r>
              <a:rPr lang="cs-CZ" sz="2400" dirty="0" smtClean="0"/>
              <a:t>., kterou se provádějí některá ustanovení zákona o chemických látkách a chemických přípravcích a o změně některých zákonů, týkající se klasifikace, balení a označování nebezpečných chemických látek a chemických přípravků, ve znění vyhlášky č. 369/2005 Sb., a vyhlášky č. 28/2007 Sb.;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</a:t>
            </a:r>
            <a:r>
              <a:rPr lang="cs-CZ" sz="2400" b="1" dirty="0" smtClean="0">
                <a:solidFill>
                  <a:srgbClr val="FFFF00"/>
                </a:solidFill>
              </a:rPr>
              <a:t>Nahrazena </a:t>
            </a:r>
            <a:r>
              <a:rPr lang="cs-CZ" sz="2400" b="1" dirty="0" err="1" smtClean="0">
                <a:solidFill>
                  <a:srgbClr val="FFFF00"/>
                </a:solidFill>
              </a:rPr>
              <a:t>vyhl</a:t>
            </a:r>
            <a:r>
              <a:rPr lang="cs-CZ" sz="2400" b="1" dirty="0" smtClean="0">
                <a:solidFill>
                  <a:srgbClr val="FFFF00"/>
                </a:solidFill>
              </a:rPr>
              <a:t>. č. 402/2011 Sb.</a:t>
            </a:r>
            <a:r>
              <a:rPr lang="cs-CZ" sz="2400" dirty="0" smtClean="0">
                <a:solidFill>
                  <a:srgbClr val="FFFF00"/>
                </a:solidFill>
              </a:rPr>
              <a:t> </a:t>
            </a:r>
            <a:endParaRPr lang="cs-CZ" sz="24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Vyhláška č. 234/2004 Sb.,</a:t>
            </a:r>
            <a:r>
              <a:rPr lang="cs-CZ" sz="2400" dirty="0" smtClean="0"/>
              <a:t> o možném použití alternativního nebo jiného odlišného názvu nebezpečné chemické látky v označení nebezpečného chemického přípravku a udělování výjimek na balení a označování nebezpečných chemických látek a chemických přípravků;</a:t>
            </a:r>
            <a:endParaRPr lang="cs-CZ" sz="2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b="1" dirty="0" smtClean="0"/>
              <a:t>   </a:t>
            </a:r>
            <a:r>
              <a:rPr lang="cs-CZ" sz="2400" b="1" dirty="0" smtClean="0">
                <a:solidFill>
                  <a:srgbClr val="FFFF00"/>
                </a:solidFill>
              </a:rPr>
              <a:t>Zrušena, nahrazena  162/2012 Sb.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8913"/>
            <a:ext cx="82296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Vyhláška č. 219/2004 Sb.</a:t>
            </a:r>
            <a:r>
              <a:rPr lang="cs-CZ" sz="2400" dirty="0" smtClean="0"/>
              <a:t>, o zásadách správné laboratorní praxe, ve znění vyhlášky č. 279/2005 Sb.;</a:t>
            </a:r>
            <a:endParaRPr lang="cs-CZ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 smtClean="0"/>
              <a:t>   </a:t>
            </a:r>
            <a:r>
              <a:rPr lang="cs-CZ" sz="2400" b="1" dirty="0" smtClean="0">
                <a:solidFill>
                  <a:srgbClr val="FFFF00"/>
                </a:solidFill>
              </a:rPr>
              <a:t>Zrušena, nahrazena  163/2012 Sb.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Vyhláška 139/2009 Sb. </a:t>
            </a:r>
            <a:r>
              <a:rPr lang="cs-CZ" sz="2400" dirty="0" smtClean="0"/>
              <a:t>o omezení nebezpečných chemických látek a nebezpečných chemických přípravků  </a:t>
            </a:r>
            <a:r>
              <a:rPr lang="cs-CZ" sz="2400" i="1" dirty="0" smtClean="0"/>
              <a:t>(omezuje obsah fosforu v pracích prostředcích)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 smtClean="0"/>
              <a:t>   Vyhláška 265/2010 Sb. </a:t>
            </a:r>
            <a:r>
              <a:rPr lang="cs-CZ" sz="2400" dirty="0" smtClean="0"/>
              <a:t>o poskytování informací o některých nebezpečných chemických  přípravcích</a:t>
            </a:r>
            <a:endParaRPr lang="cs-CZ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</a:rPr>
              <a:t>    Zrušena k 31. 12. 2011, zatím nenahrazena, nový předpis </a:t>
            </a:r>
            <a:r>
              <a:rPr lang="cs-CZ" sz="2400" b="1" dirty="0" err="1" smtClean="0">
                <a:solidFill>
                  <a:srgbClr val="FFFF00"/>
                </a:solidFill>
              </a:rPr>
              <a:t>t</a:t>
            </a:r>
            <a:r>
              <a:rPr lang="cs-CZ" sz="2400" b="1" dirty="0" smtClean="0">
                <a:solidFill>
                  <a:srgbClr val="FFFF00"/>
                </a:solidFill>
              </a:rPr>
              <a:t>. č. ve fázi vypořádání připomínek</a:t>
            </a:r>
            <a:endParaRPr lang="cs-CZ" sz="2400" b="1" dirty="0" smtClean="0">
              <a:solidFill>
                <a:srgbClr val="FFFF00"/>
              </a:solidFill>
              <a:hlinkClick r:id="rId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 smtClean="0">
                <a:hlinkClick r:id="rId2"/>
              </a:rPr>
              <a:t>https://snzr.ksrzis.cz/snzr/ozn/</a:t>
            </a:r>
            <a:endParaRPr lang="cs-CZ" sz="2400" b="1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u="sng" dirty="0" smtClean="0"/>
              <a:t>http://chlap.</a:t>
            </a:r>
            <a:r>
              <a:rPr lang="cs-CZ" sz="2400" b="1" u="sng" dirty="0" err="1" smtClean="0"/>
              <a:t>mzcr.cz</a:t>
            </a:r>
            <a:endParaRPr lang="cs-CZ" sz="2400" b="1" u="sng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smtClean="0"/>
              <a:t>Vyhláška č. 426/2004 Sb</a:t>
            </a:r>
            <a:r>
              <a:rPr lang="cs-CZ" sz="2800" smtClean="0"/>
              <a:t>., o registraci chemických látek, ve znění vyhlášky č. 12/2006 Sb.;</a:t>
            </a:r>
            <a:endParaRPr lang="cs-CZ" sz="2800" b="1" smtClean="0"/>
          </a:p>
          <a:p>
            <a:pPr eaLnBrk="1" hangingPunct="1">
              <a:defRPr/>
            </a:pPr>
            <a:r>
              <a:rPr lang="cs-CZ" sz="2800" b="1" smtClean="0"/>
              <a:t>Vyhláška č. 427/2004 Sb.</a:t>
            </a:r>
            <a:r>
              <a:rPr lang="cs-CZ" sz="2800" smtClean="0"/>
              <a:t>, kterou se stanoví bližší podmínky hodnocení rizika chemických látek pro zdraví člověka;</a:t>
            </a:r>
            <a:endParaRPr lang="cs-CZ" sz="2800" b="1" smtClean="0"/>
          </a:p>
          <a:p>
            <a:pPr eaLnBrk="1" hangingPunct="1">
              <a:defRPr/>
            </a:pPr>
            <a:r>
              <a:rPr lang="cs-CZ" sz="2800" b="1" smtClean="0"/>
              <a:t>Vyhláška č. 443/2004 Sb</a:t>
            </a:r>
            <a:r>
              <a:rPr lang="cs-CZ" sz="2800" smtClean="0"/>
              <a:t>., kterou se stanoví základní metody pro zkoušení toxicity chemických látek a chemických přípravků, ve znění vyhlášky č. 449/2005 Sb.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smtClean="0">
                <a:solidFill>
                  <a:srgbClr val="FFFF00"/>
                </a:solidFill>
              </a:rPr>
              <a:t>Některé  souvisící  předpisy  k  chemickému  zákonu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258/2000  Sb.</a:t>
            </a:r>
            <a:r>
              <a:rPr lang="cs-CZ" sz="2800" b="1" smtClean="0"/>
              <a:t> </a:t>
            </a:r>
            <a:r>
              <a:rPr lang="cs-CZ" sz="2800" smtClean="0"/>
              <a:t>Zákon o ochraně veřejného zdraví</a:t>
            </a:r>
            <a:r>
              <a:rPr lang="cs-CZ" sz="2800" b="1" smtClean="0"/>
              <a:t>.     Poslední  ÚZ:  471/2005 Sb.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b="1" smtClean="0"/>
              <a:t>   </a:t>
            </a:r>
            <a:r>
              <a:rPr lang="cs-CZ" sz="2800" b="1" u="sng" smtClean="0"/>
              <a:t>Zákon nebyl  dosud harmonizován dle CLP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361/2007</a:t>
            </a:r>
            <a:r>
              <a:rPr lang="cs-CZ" sz="2800" smtClean="0">
                <a:solidFill>
                  <a:srgbClr val="FFFF00"/>
                </a:solidFill>
              </a:rPr>
              <a:t> Sb.</a:t>
            </a:r>
            <a:r>
              <a:rPr lang="cs-CZ" sz="2800" smtClean="0"/>
              <a:t> NV  ochraně zdraví zaměstnanců při  práci ve znění NV č. 68/2010 Sb.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406/2004 Sb.</a:t>
            </a:r>
            <a:r>
              <a:rPr lang="cs-CZ" sz="2800" b="1" smtClean="0"/>
              <a:t> </a:t>
            </a:r>
            <a:r>
              <a:rPr lang="cs-CZ" sz="2800" smtClean="0"/>
              <a:t> NV  o  bližších  požadavcích  na  zajištění  bezpečnosti  a  ochrany  zdraví  při  práci  v prostředí  s nebezpečím  výbuchu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133/1985 Sb.</a:t>
            </a:r>
            <a:r>
              <a:rPr lang="cs-CZ" sz="2800" smtClean="0"/>
              <a:t>  Zákon  o  požární  ochraně  ve  znění pozdějších  předpisů</a:t>
            </a:r>
            <a:endParaRPr lang="cs-CZ" sz="28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246/2001 Sb.</a:t>
            </a:r>
            <a:r>
              <a:rPr lang="cs-CZ" sz="2800" smtClean="0"/>
              <a:t>  vyhl.  o  požární  prevenci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23/2008 Sb.</a:t>
            </a:r>
            <a:r>
              <a:rPr lang="cs-CZ" sz="2800" smtClean="0"/>
              <a:t> Vyhláška o technických podmínkách požární ochrany staveb (m. j. částečně řeší skladování hořlavých kapalin)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ADR </a:t>
            </a:r>
            <a:r>
              <a:rPr lang="cs-CZ" sz="2800" smtClean="0"/>
              <a:t>– evropská  dohoda  o mezinárodní  silniční  přepravě nebezpeč- ných  věcí, nejnovější verze platná od 1. 1. 2011 je přístupná na webu Ministerstva dopravy nebo ve Sbírce mezinárodních smluv, částce 9, jako sdělení Ministerstva zahraničních věcí č. </a:t>
            </a:r>
            <a:r>
              <a:rPr lang="cs-CZ" sz="2800" b="1" smtClean="0">
                <a:solidFill>
                  <a:srgbClr val="FFFF00"/>
                </a:solidFill>
              </a:rPr>
              <a:t>17/2011 Sb.m.s</a:t>
            </a:r>
            <a:r>
              <a:rPr lang="cs-CZ" sz="2800" smtClean="0">
                <a:solidFill>
                  <a:srgbClr val="FFFF00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467/2009 Sb.</a:t>
            </a:r>
            <a:r>
              <a:rPr lang="cs-CZ" sz="2800" b="1" smtClean="0"/>
              <a:t> NV </a:t>
            </a:r>
            <a:r>
              <a:rPr lang="cs-CZ" sz="2800" smtClean="0"/>
              <a:t>kterým se pro účely trestního zákona stanoví, co je jed.....a stanoví množství, které je považováno za větší než malé</a:t>
            </a:r>
            <a:endParaRPr lang="cs-CZ" sz="2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smtClean="0"/>
              <a:t>    Novela 4/2012 Sb.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19/1997 Sb.</a:t>
            </a:r>
            <a:r>
              <a:rPr lang="cs-CZ" sz="2800" b="1" smtClean="0"/>
              <a:t> </a:t>
            </a:r>
            <a:r>
              <a:rPr lang="cs-CZ" sz="2800" smtClean="0"/>
              <a:t>Zákon o některých opatřeních souvisejících se zákazem chemických zbraní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59/2006 Sb.</a:t>
            </a:r>
            <a:r>
              <a:rPr lang="cs-CZ" sz="2800" smtClean="0"/>
              <a:t> Zákon o prevenci závažných havárií způsobených vybranými nebezpečnými chemickými látkami nebo chemickými přípravky </a:t>
            </a:r>
            <a:r>
              <a:rPr lang="cs-CZ" sz="2800" b="1" u="sng" smtClean="0"/>
              <a:t>Zákon nebyl  dosud  harmonizován dle  CLP</a:t>
            </a:r>
            <a:endParaRPr lang="cs-CZ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smtClean="0">
                <a:solidFill>
                  <a:srgbClr val="FFFF00"/>
                </a:solidFill>
              </a:rPr>
              <a:t>73/2012  Sb</a:t>
            </a:r>
            <a:r>
              <a:rPr lang="cs-CZ" sz="2800" b="1" smtClean="0"/>
              <a:t>., </a:t>
            </a:r>
            <a:r>
              <a:rPr lang="cs-CZ" sz="2800" smtClean="0"/>
              <a:t>zákon o látkách, které poškozují ozonovou vrstvu, a o fluorovaných skleníkových plynech</a:t>
            </a:r>
            <a:br>
              <a:rPr lang="cs-CZ" sz="2800" smtClean="0"/>
            </a:br>
            <a:r>
              <a:rPr lang="cs-CZ" sz="2800" b="1" smtClean="0">
                <a:solidFill>
                  <a:srgbClr val="FFFF00"/>
                </a:solidFill>
              </a:rPr>
              <a:t>326/2004 Sb.</a:t>
            </a:r>
            <a:r>
              <a:rPr lang="cs-CZ" sz="2800" smtClean="0"/>
              <a:t> Zákon o rostlinolékařské péči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000" b="1" smtClean="0"/>
              <a:t/>
            </a:r>
            <a:br>
              <a:rPr lang="cs-CZ" sz="1000" b="1" smtClean="0"/>
            </a:br>
            <a:r>
              <a:rPr lang="cs-CZ" sz="1000" b="1" smtClean="0"/>
              <a:t/>
            </a:r>
            <a:br>
              <a:rPr lang="cs-CZ" sz="1000" b="1" smtClean="0"/>
            </a:br>
            <a:r>
              <a:rPr lang="cs-CZ" sz="1000" b="1" smtClean="0"/>
              <a:t/>
            </a:r>
            <a:br>
              <a:rPr lang="cs-CZ" sz="1000" b="1" smtClean="0"/>
            </a:br>
            <a:r>
              <a:rPr lang="cs-CZ" sz="1000" b="1" smtClean="0"/>
              <a:t/>
            </a:r>
            <a:br>
              <a:rPr lang="cs-CZ" sz="1000" b="1" smtClean="0"/>
            </a:br>
            <a:r>
              <a:rPr lang="cs-CZ" sz="1000" b="1" smtClean="0"/>
              <a:t/>
            </a:r>
            <a:br>
              <a:rPr lang="cs-CZ" sz="1000" b="1" smtClean="0"/>
            </a:br>
            <a:r>
              <a:rPr lang="cs-CZ" sz="1000" b="1" smtClean="0"/>
              <a:t/>
            </a:r>
            <a:br>
              <a:rPr lang="cs-CZ" sz="1000" b="1" smtClean="0"/>
            </a:br>
            <a:endParaRPr lang="cs-CZ" sz="1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000" b="1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rgbClr val="FFFF00"/>
                </a:solidFill>
              </a:rPr>
              <a:t>ČSN  65 0201</a:t>
            </a:r>
            <a:r>
              <a:rPr lang="cs-CZ" smtClean="0"/>
              <a:t>  Hořlavé  kapaliny – Prostory pro  výrobu, skladování  a  manipulaci </a:t>
            </a:r>
            <a:endParaRPr lang="cs-CZ" b="1" smtClean="0"/>
          </a:p>
          <a:p>
            <a:pPr eaLnBrk="1" hangingPunct="1">
              <a:defRPr/>
            </a:pPr>
            <a:r>
              <a:rPr lang="cs-CZ" b="1" smtClean="0">
                <a:solidFill>
                  <a:srgbClr val="FFFF00"/>
                </a:solidFill>
              </a:rPr>
              <a:t>ČSN  07 8304</a:t>
            </a:r>
            <a:r>
              <a:rPr lang="cs-CZ" smtClean="0"/>
              <a:t>  Tlakové nádoby na  plyny  -  Provozní  pravidla </a:t>
            </a:r>
            <a:endParaRPr lang="cs-CZ" b="1" smtClean="0"/>
          </a:p>
          <a:p>
            <a:pPr eaLnBrk="1" hangingPunct="1">
              <a:defRPr/>
            </a:pPr>
            <a:r>
              <a:rPr lang="cs-CZ" b="1" smtClean="0">
                <a:solidFill>
                  <a:srgbClr val="FFFF00"/>
                </a:solidFill>
              </a:rPr>
              <a:t>ČSN  01 8003</a:t>
            </a:r>
            <a:r>
              <a:rPr lang="cs-CZ" smtClean="0"/>
              <a:t>   Zásady  pro  bezpečnou  práci  v chemických  laboratořích  ( 2002 ), tisková oprava 2006, 2007</a:t>
            </a:r>
          </a:p>
          <a:p>
            <a:pPr eaLnBrk="1" hangingPunct="1"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913"/>
            <a:ext cx="7354888" cy="2735262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dirty="0" smtClean="0"/>
              <a:t>    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cs-CZ" dirty="0" smtClean="0"/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/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/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/>
          </a:p>
        </p:txBody>
      </p:sp>
      <p:pic>
        <p:nvPicPr>
          <p:cNvPr id="19459" name="Picture 4" descr="MC900423844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92275" y="3284538"/>
            <a:ext cx="2303463" cy="2227262"/>
          </a:xfrm>
          <a:noFill/>
        </p:spPr>
      </p:pic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50825" y="5445125"/>
            <a:ext cx="78501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Zděšení  nad  předpisovým  chaosem  je  všeobecné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8280400" cy="613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FFFF00"/>
                </a:solidFill>
                <a:latin typeface="Tahoma" pitchFamily="34" charset="0"/>
              </a:rPr>
              <a:t>Zákon č. 350/2011 Sb.  o chemických látkách a směsích a o změně některých zákonů (chemický zákon) – účinnost 1. ledna 2012</a:t>
            </a:r>
          </a:p>
          <a:p>
            <a:pPr>
              <a:spcBef>
                <a:spcPct val="50000"/>
              </a:spcBef>
            </a:pPr>
            <a:r>
              <a:rPr lang="cs-CZ" sz="2800" b="1" dirty="0">
                <a:latin typeface="Tahoma" pitchFamily="34" charset="0"/>
              </a:rPr>
              <a:t>Zcela nahrazuje zákon 356/2003 Sb. ve znění předpisů pozdějších a ruší všechny předpisy vydané na jeho základě</a:t>
            </a:r>
          </a:p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FFFF00"/>
                </a:solidFill>
                <a:latin typeface="Tahoma" pitchFamily="34" charset="0"/>
              </a:rPr>
              <a:t>Vyhláška č. 402/2011 Sb., o hodnocení nebezpečných vlastností chemických látek a chemických směsí a balení a označování nebezpečných chemických směsí</a:t>
            </a:r>
          </a:p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FFFF00"/>
                </a:solidFill>
                <a:latin typeface="Tahoma" pitchFamily="34" charset="0"/>
              </a:rPr>
              <a:t>Nahrazuje </a:t>
            </a:r>
            <a:r>
              <a:rPr lang="cs-CZ" sz="2400" b="1" dirty="0">
                <a:solidFill>
                  <a:srgbClr val="FFFF00"/>
                </a:solidFill>
                <a:latin typeface="Tahoma" pitchFamily="34" charset="0"/>
              </a:rPr>
              <a:t>dřívější </a:t>
            </a:r>
            <a:r>
              <a:rPr lang="cs-CZ" sz="2400" b="1" dirty="0" err="1">
                <a:solidFill>
                  <a:srgbClr val="FFFF00"/>
                </a:solidFill>
                <a:latin typeface="Tahoma" pitchFamily="34" charset="0"/>
              </a:rPr>
              <a:t>vyhl</a:t>
            </a:r>
            <a:r>
              <a:rPr lang="cs-CZ" sz="2400" b="1" dirty="0">
                <a:solidFill>
                  <a:srgbClr val="FFFF00"/>
                </a:solidFill>
                <a:latin typeface="Tahoma" pitchFamily="34" charset="0"/>
              </a:rPr>
              <a:t>. č. 232/2004 Sb. s výjimkou přílohy č.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836712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162/2012 Sb. </a:t>
            </a:r>
            <a:r>
              <a:rPr lang="cs-CZ" sz="3200" b="1" dirty="0">
                <a:solidFill>
                  <a:srgbClr val="FFFF00"/>
                </a:solidFill>
              </a:rPr>
              <a:t>Vyhláška o tvorbě názvu nebezpečné látky v označení nebezpečné </a:t>
            </a:r>
            <a:r>
              <a:rPr lang="cs-CZ" sz="3200" b="1" dirty="0" smtClean="0">
                <a:solidFill>
                  <a:srgbClr val="FFFF00"/>
                </a:solidFill>
              </a:rPr>
              <a:t>směsi  </a:t>
            </a:r>
            <a:r>
              <a:rPr lang="cs-CZ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upravuje tvorbu názvu látky ve směsi v případech, kdy výrobce má zájem utajit skutečné složení směsi</a:t>
            </a:r>
            <a:endParaRPr lang="cs-CZ" sz="32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cs-CZ" sz="3200" b="1" dirty="0" smtClean="0">
              <a:solidFill>
                <a:srgbClr val="FFFF00"/>
              </a:solidFill>
            </a:endParaRPr>
          </a:p>
          <a:p>
            <a:r>
              <a:rPr lang="cs-CZ" sz="3200" b="1" dirty="0" smtClean="0">
                <a:solidFill>
                  <a:srgbClr val="FFFF00"/>
                </a:solidFill>
              </a:rPr>
              <a:t>163/2012 Sb. </a:t>
            </a:r>
            <a:r>
              <a:rPr lang="cs-CZ" sz="3200" b="1" dirty="0">
                <a:solidFill>
                  <a:srgbClr val="FFFF00"/>
                </a:solidFill>
              </a:rPr>
              <a:t>Vyhláška o zásadách správné laboratorní </a:t>
            </a:r>
            <a:r>
              <a:rPr lang="cs-CZ" sz="3200" b="1" dirty="0" smtClean="0">
                <a:solidFill>
                  <a:srgbClr val="FFFF00"/>
                </a:solidFill>
              </a:rPr>
              <a:t>praxe  </a:t>
            </a:r>
            <a:r>
              <a:rPr lang="cs-CZ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stanoví podrobnosti postupu pro získání certifikátu SLP, např. podobu auditu a </a:t>
            </a:r>
            <a:r>
              <a:rPr lang="cs-CZ" sz="32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tp</a:t>
            </a:r>
            <a:r>
              <a:rPr lang="cs-CZ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</a:t>
            </a:r>
            <a:endParaRPr lang="cs-CZ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7777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23850" y="188913"/>
            <a:ext cx="8569325" cy="564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  <a:latin typeface="Tahoma" pitchFamily="34" charset="0"/>
              </a:rPr>
              <a:t>Nařízení Evropské komise a parlamentu č. 1907/2006 ( REACH )</a:t>
            </a:r>
          </a:p>
          <a:p>
            <a:r>
              <a:rPr lang="cs-CZ" sz="2800" b="1" dirty="0">
                <a:solidFill>
                  <a:srgbClr val="FFFF99"/>
                </a:solidFill>
                <a:latin typeface="Tahoma" pitchFamily="34" charset="0"/>
              </a:rPr>
              <a:t>R= registrace;  E= evaluace; A= akreditace</a:t>
            </a:r>
          </a:p>
          <a:p>
            <a:r>
              <a:rPr lang="cs-CZ" sz="2800" b="1" i="1" dirty="0">
                <a:latin typeface="Tahoma" pitchFamily="34" charset="0"/>
              </a:rPr>
              <a:t>453/2010  novela  přílohy II  - </a:t>
            </a:r>
            <a:r>
              <a:rPr lang="cs-CZ" sz="2800" b="1" i="1" dirty="0">
                <a:solidFill>
                  <a:srgbClr val="FFFF00"/>
                </a:solidFill>
                <a:latin typeface="Tahoma" pitchFamily="34" charset="0"/>
              </a:rPr>
              <a:t>upravuje podobu bezpečnostního listu</a:t>
            </a:r>
            <a:endParaRPr lang="cs-CZ" sz="2800" b="1" dirty="0">
              <a:solidFill>
                <a:srgbClr val="FFFF00"/>
              </a:solidFill>
              <a:latin typeface="Tahoma" pitchFamily="34" charset="0"/>
              <a:hlinkClick r:id="rId2" action="ppaction://hlinkfile"/>
            </a:endParaRPr>
          </a:p>
          <a:p>
            <a:r>
              <a:rPr lang="cs-CZ" sz="2400" b="1" dirty="0">
                <a:hlinkClick r:id="rId2" action="ppaction://hlinkfile"/>
              </a:rPr>
              <a:t>REACH\Standard-</a:t>
            </a:r>
            <a:r>
              <a:rPr lang="cs-CZ" sz="2400" b="1" dirty="0" err="1">
                <a:hlinkClick r:id="rId2" action="ppaction://hlinkfile"/>
              </a:rPr>
              <a:t>Chek</a:t>
            </a:r>
            <a:r>
              <a:rPr lang="cs-CZ" sz="2400" b="1" dirty="0">
                <a:hlinkClick r:id="rId2" action="ppaction://hlinkfile"/>
              </a:rPr>
              <a:t> Medium </a:t>
            </a:r>
            <a:r>
              <a:rPr lang="cs-CZ" sz="2400" b="1" dirty="0" err="1">
                <a:hlinkClick r:id="rId2" action="ppaction://hlinkfile"/>
              </a:rPr>
              <a:t>Nr</a:t>
            </a:r>
            <a:r>
              <a:rPr lang="cs-CZ" sz="2400" b="1" dirty="0">
                <a:hlinkClick r:id="rId2" action="ppaction://hlinkfile"/>
              </a:rPr>
              <a:t> 1 </a:t>
            </a:r>
            <a:r>
              <a:rPr lang="cs-CZ" sz="2400" b="1" dirty="0" err="1">
                <a:hlinkClick r:id="rId2" action="ppaction://hlinkfile"/>
              </a:rPr>
              <a:t>Reiniger.doc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800" b="1" dirty="0">
                <a:solidFill>
                  <a:srgbClr val="FFFF00"/>
                </a:solidFill>
                <a:latin typeface="Tahoma" pitchFamily="34" charset="0"/>
              </a:rPr>
              <a:t>Nařízení EC č. 1272/2008 (CLP/GHS)</a:t>
            </a:r>
            <a:r>
              <a:rPr lang="cs-CZ" sz="2800" b="1" dirty="0">
                <a:solidFill>
                  <a:srgbClr val="FFFF99"/>
                </a:solidFill>
                <a:latin typeface="Tahoma" pitchFamily="34" charset="0"/>
              </a:rPr>
              <a:t>	</a:t>
            </a:r>
            <a:r>
              <a:rPr lang="cs-CZ" sz="2800" b="1" dirty="0">
                <a:latin typeface="Tahoma" pitchFamily="34" charset="0"/>
              </a:rPr>
              <a:t>                </a:t>
            </a:r>
          </a:p>
          <a:p>
            <a:r>
              <a:rPr lang="cs-CZ" sz="2800" b="1" dirty="0">
                <a:latin typeface="Tahoma" pitchFamily="34" charset="0"/>
              </a:rPr>
              <a:t>Důležité novely:</a:t>
            </a:r>
          </a:p>
          <a:p>
            <a:r>
              <a:rPr lang="cs-CZ" sz="2800" b="1" dirty="0">
                <a:latin typeface="Tahoma" pitchFamily="34" charset="0"/>
              </a:rPr>
              <a:t>Nař. č.  790/2009 – podstatně rozšiřuje přílohu č. VI, </a:t>
            </a:r>
            <a:r>
              <a:rPr lang="cs-CZ" sz="2800" b="1" dirty="0" err="1">
                <a:latin typeface="Tahoma" pitchFamily="34" charset="0"/>
              </a:rPr>
              <a:t>t</a:t>
            </a:r>
            <a:r>
              <a:rPr lang="cs-CZ" sz="2800" b="1" dirty="0">
                <a:latin typeface="Tahoma" pitchFamily="34" charset="0"/>
              </a:rPr>
              <a:t>. </a:t>
            </a:r>
            <a:r>
              <a:rPr lang="cs-CZ" sz="2800" b="1" dirty="0" err="1">
                <a:latin typeface="Tahoma" pitchFamily="34" charset="0"/>
              </a:rPr>
              <a:t>j</a:t>
            </a:r>
            <a:r>
              <a:rPr lang="cs-CZ" sz="2800" b="1" dirty="0">
                <a:latin typeface="Tahoma" pitchFamily="34" charset="0"/>
              </a:rPr>
              <a:t>. seznam harmonizovaně  klasifikovaných látek</a:t>
            </a:r>
            <a:endParaRPr lang="cs-CZ" sz="2800" b="1" dirty="0">
              <a:latin typeface="Tahoma" pitchFamily="34" charset="0"/>
              <a:hlinkClick r:id="rId3"/>
            </a:endParaRPr>
          </a:p>
          <a:p>
            <a:r>
              <a:rPr lang="cs-CZ" b="1" dirty="0">
                <a:hlinkClick r:id="rId3"/>
              </a:rPr>
              <a:t>http://esis.jrc.ec.europa.eu/index.php?PGM=cla</a:t>
            </a: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468313" y="404813"/>
            <a:ext cx="8351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187450" y="188913"/>
            <a:ext cx="7777163" cy="491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  <a:latin typeface="Tahoma" pitchFamily="34" charset="0"/>
              </a:rPr>
              <a:t>Nař. EC č. 286/2011 </a:t>
            </a:r>
            <a:r>
              <a:rPr lang="cs-CZ" sz="2800" b="1" dirty="0">
                <a:latin typeface="Tahoma" pitchFamily="34" charset="0"/>
              </a:rPr>
              <a:t>– mění některá kriteria pro klasifikaci např. akutní toxicity, u chronické toxicity pro vodní prostředí zavádí čtyři kategorie, u senzibilizace kůže a dýchacích cest zavádí podkategorie 1A, 1B, upřesňuje povinné údaje na štítku a stanoví jeho velikost, zavádí některé kombinované H věty. Mírně upraveny některé symboly.</a:t>
            </a:r>
          </a:p>
          <a:p>
            <a:endParaRPr lang="cs-CZ" sz="2800" b="1" dirty="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cs-CZ" sz="2400" dirty="0">
              <a:latin typeface="Tahoma" pitchFamily="34" charset="0"/>
            </a:endParaRPr>
          </a:p>
        </p:txBody>
      </p:sp>
      <p:pic>
        <p:nvPicPr>
          <p:cNvPr id="6148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4288" y="4292600"/>
            <a:ext cx="1995488" cy="1785938"/>
          </a:xfrm>
          <a:noFill/>
        </p:spPr>
      </p:pic>
      <p:pic>
        <p:nvPicPr>
          <p:cNvPr id="6149" name="obrázek 1" descr="undefine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627313" y="4292600"/>
            <a:ext cx="1873250" cy="1871663"/>
          </a:xfrm>
          <a:noFill/>
        </p:spPr>
      </p:pic>
      <p:pic>
        <p:nvPicPr>
          <p:cNvPr id="6150" name="Picture 1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35500" y="4652963"/>
            <a:ext cx="2168525" cy="1873250"/>
          </a:xfrm>
          <a:noFill/>
        </p:spPr>
      </p:pic>
      <p:pic>
        <p:nvPicPr>
          <p:cNvPr id="6151" name="obrázek 3" descr="undefined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7092950" y="4652963"/>
            <a:ext cx="1901825" cy="1800225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37525" cy="637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  <a:latin typeface="Tahoma" pitchFamily="34" charset="0"/>
              </a:rPr>
              <a:t>Směrnice 67/548/EHS (DSD) </a:t>
            </a:r>
            <a:r>
              <a:rPr lang="cs-CZ" sz="2800" dirty="0">
                <a:latin typeface="Tahoma" pitchFamily="34" charset="0"/>
              </a:rPr>
              <a:t>týkající se klasifikace, balení a označování </a:t>
            </a:r>
            <a:r>
              <a:rPr lang="cs-CZ" sz="2800" b="1" u="sng" dirty="0">
                <a:latin typeface="Tahoma" pitchFamily="34" charset="0"/>
              </a:rPr>
              <a:t>nebezpečných látek</a:t>
            </a:r>
            <a:r>
              <a:rPr lang="cs-CZ" sz="2800" dirty="0">
                <a:latin typeface="Tahoma" pitchFamily="34" charset="0"/>
              </a:rPr>
              <a:t>, </a:t>
            </a:r>
            <a:r>
              <a:rPr lang="cs-CZ" sz="2800" b="1" dirty="0">
                <a:latin typeface="Tahoma" pitchFamily="34" charset="0"/>
              </a:rPr>
              <a:t>Zrušena CLP, avšak do roku 2015 musí být v BL uváděna i klasifikace dle této směrnice</a:t>
            </a:r>
          </a:p>
          <a:p>
            <a:endParaRPr lang="cs-CZ" sz="2800" b="1" dirty="0">
              <a:latin typeface="Tahoma" pitchFamily="34" charset="0"/>
            </a:endParaRPr>
          </a:p>
          <a:p>
            <a:r>
              <a:rPr lang="cs-CZ" sz="2800" b="1" dirty="0">
                <a:solidFill>
                  <a:srgbClr val="FFFF00"/>
                </a:solidFill>
                <a:latin typeface="Tahoma" pitchFamily="34" charset="0"/>
              </a:rPr>
              <a:t>Směrnice 1999/45/ES (DPD)</a:t>
            </a:r>
            <a:r>
              <a:rPr lang="cs-CZ" sz="2800" b="1" dirty="0">
                <a:latin typeface="Tahoma" pitchFamily="34" charset="0"/>
              </a:rPr>
              <a:t> </a:t>
            </a:r>
            <a:r>
              <a:rPr lang="cs-CZ" sz="2800" dirty="0">
                <a:latin typeface="Tahoma" pitchFamily="34" charset="0"/>
              </a:rPr>
              <a:t>týkající se klasifikace, balení a označování </a:t>
            </a:r>
            <a:r>
              <a:rPr lang="cs-CZ" sz="2800" b="1" u="sng" dirty="0">
                <a:latin typeface="Tahoma" pitchFamily="34" charset="0"/>
              </a:rPr>
              <a:t>nebezpečných přípravků</a:t>
            </a:r>
            <a:r>
              <a:rPr lang="cs-CZ" sz="2800" dirty="0">
                <a:latin typeface="Tahoma" pitchFamily="34" charset="0"/>
              </a:rPr>
              <a:t>,  </a:t>
            </a:r>
            <a:r>
              <a:rPr lang="cs-CZ" sz="2800" b="1" dirty="0">
                <a:solidFill>
                  <a:srgbClr val="FFFF00"/>
                </a:solidFill>
                <a:latin typeface="Tahoma" pitchFamily="34" charset="0"/>
              </a:rPr>
              <a:t>Dočasně  ještě platná.</a:t>
            </a:r>
          </a:p>
          <a:p>
            <a:endParaRPr lang="cs-CZ" sz="2800" b="1" dirty="0">
              <a:solidFill>
                <a:srgbClr val="FFFF00"/>
              </a:solidFill>
              <a:latin typeface="Tahoma" pitchFamily="34" charset="0"/>
            </a:endParaRPr>
          </a:p>
          <a:p>
            <a:r>
              <a:rPr lang="cs-CZ" sz="2800" b="1" dirty="0">
                <a:solidFill>
                  <a:srgbClr val="FFFF00"/>
                </a:solidFill>
                <a:latin typeface="Tahoma" pitchFamily="34" charset="0"/>
              </a:rPr>
              <a:t>Ukončení klasifikace a značení podle těchto směrnic je dáno termínem 1. </a:t>
            </a:r>
            <a:r>
              <a:rPr lang="cs-CZ" sz="2800" b="1" dirty="0" smtClean="0">
                <a:solidFill>
                  <a:srgbClr val="FFFF00"/>
                </a:solidFill>
                <a:latin typeface="Tahoma" pitchFamily="34" charset="0"/>
              </a:rPr>
              <a:t>června </a:t>
            </a:r>
            <a:r>
              <a:rPr lang="cs-CZ" sz="2800" b="1" dirty="0">
                <a:solidFill>
                  <a:srgbClr val="FFFF00"/>
                </a:solidFill>
                <a:latin typeface="Tahoma" pitchFamily="34" charset="0"/>
              </a:rPr>
              <a:t>2015</a:t>
            </a:r>
          </a:p>
          <a:p>
            <a:endParaRPr lang="cs-CZ" sz="2800" b="1" dirty="0">
              <a:solidFill>
                <a:srgbClr val="FFFF00"/>
              </a:solidFill>
              <a:latin typeface="Tahoma" pitchFamily="34" charset="0"/>
            </a:endParaRPr>
          </a:p>
          <a:p>
            <a:endParaRPr lang="cs-CZ" sz="2400" b="1" dirty="0">
              <a:solidFill>
                <a:srgbClr val="FFFF00"/>
              </a:solidFill>
            </a:endParaRPr>
          </a:p>
          <a:p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smtClean="0"/>
              <a:t>  </a:t>
            </a:r>
            <a:r>
              <a:rPr lang="cs-CZ" sz="2800" b="1" smtClean="0">
                <a:solidFill>
                  <a:srgbClr val="FFFF00"/>
                </a:solidFill>
                <a:latin typeface="Tahoma" pitchFamily="34" charset="0"/>
              </a:rPr>
              <a:t>Vyhláška 428/2004 Sb.</a:t>
            </a:r>
            <a:r>
              <a:rPr lang="cs-CZ" sz="2800" b="1" smtClean="0">
                <a:latin typeface="Tahoma" pitchFamily="34" charset="0"/>
              </a:rPr>
              <a:t> </a:t>
            </a:r>
            <a:r>
              <a:rPr lang="cs-CZ" sz="2800" smtClean="0">
                <a:latin typeface="Tahoma" pitchFamily="34" charset="0"/>
              </a:rPr>
              <a:t>o získání odborné způsobilosti  k nakládání s nebezpečnými   CHLP  klasifikovanými  jako  vysoce  toxické.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smtClean="0">
                <a:latin typeface="Tahoma" pitchFamily="34" charset="0"/>
              </a:rPr>
              <a:t>   Prováděcí předpis k § 44b Zákona č. 258/2000 Sb. o ochraně veřejného zdraví ve znění předpisů pozdějších</a:t>
            </a:r>
            <a:r>
              <a:rPr lang="cs-CZ" sz="2400" smtClean="0">
                <a:latin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rgbClr val="FFFF00"/>
                </a:solidFill>
              </a:rPr>
              <a:t>Zrušené  národní  předpisy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solidFill>
                  <a:srgbClr val="FFFF00"/>
                </a:solidFill>
              </a:rPr>
              <a:t>Zákon č. 356/2003 Sb</a:t>
            </a:r>
            <a:r>
              <a:rPr lang="cs-CZ" sz="2400" dirty="0" smtClean="0">
                <a:solidFill>
                  <a:srgbClr val="FFFF00"/>
                </a:solidFill>
              </a:rPr>
              <a:t>.,</a:t>
            </a:r>
            <a:r>
              <a:rPr lang="cs-CZ" sz="2400" b="1" dirty="0" smtClean="0">
                <a:solidFill>
                  <a:srgbClr val="FFFF00"/>
                </a:solidFill>
              </a:rPr>
              <a:t> </a:t>
            </a:r>
            <a:r>
              <a:rPr lang="cs-CZ" sz="2400" dirty="0" smtClean="0"/>
              <a:t>o chemických látkách a chemických přípravcích a o změně některých zákonů, </a:t>
            </a:r>
            <a:r>
              <a:rPr lang="cs-CZ" sz="2400" b="1" dirty="0" smtClean="0"/>
              <a:t>(m. </a:t>
            </a:r>
            <a:r>
              <a:rPr lang="cs-CZ" sz="2400" b="1" dirty="0" err="1" smtClean="0"/>
              <a:t>j</a:t>
            </a:r>
            <a:r>
              <a:rPr lang="cs-CZ" sz="2400" b="1" dirty="0" smtClean="0"/>
              <a:t>. novelizuje zákon 258/2000 Sb. o ochraně veřejného zdraví ) </a:t>
            </a:r>
            <a:r>
              <a:rPr lang="cs-CZ" sz="2400" dirty="0" smtClean="0"/>
              <a:t> ve znění zákona č. 186/2004 Sb., zákona č. 125/2005 Sb., zákona č. 345/2005 Sb. (úplné znění zákona vyhlášené ve Sbírce zákonů pod č. </a:t>
            </a:r>
            <a:r>
              <a:rPr lang="cs-CZ" sz="2400" b="1" u="sng" dirty="0" smtClean="0"/>
              <a:t>434/2005 Sb.</a:t>
            </a:r>
            <a:r>
              <a:rPr lang="cs-CZ" sz="2400" dirty="0" smtClean="0"/>
              <a:t>);  371/2008 Sb. ( REACH  novela );  </a:t>
            </a:r>
            <a:r>
              <a:rPr lang="cs-CZ" sz="2400" b="1" dirty="0" smtClean="0"/>
              <a:t>ÚZ  440/2008 Sb.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Vyhláška č. 164/2004 Sb.</a:t>
            </a:r>
            <a:r>
              <a:rPr lang="cs-CZ" sz="2400" dirty="0" smtClean="0"/>
              <a:t>, kterou se stanoví základní metody pro zkoušení nebezpečných vlastností chemických látek a chemických přípravků z hlediska hořlavosti a oxidační schopnosti, ve znění vyhlášky č. 10/2006 Sb.;</a:t>
            </a:r>
            <a:endParaRPr lang="cs-CZ" sz="24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smtClean="0"/>
              <a:t>Vyhláška č. 220/2004 Sb.</a:t>
            </a:r>
            <a:r>
              <a:rPr lang="cs-CZ" sz="2800" smtClean="0"/>
              <a:t>, kterou se stanoví náležitosti oznamování nebezpečných chemických látek a vedení jejich evidence;</a:t>
            </a:r>
            <a:endParaRPr lang="cs-CZ" sz="2800" b="1" smtClean="0"/>
          </a:p>
          <a:p>
            <a:pPr eaLnBrk="1" hangingPunct="1">
              <a:defRPr/>
            </a:pPr>
            <a:r>
              <a:rPr lang="cs-CZ" sz="2800" b="1" smtClean="0"/>
              <a:t>Vyhláška č. 221/2004 Sb</a:t>
            </a:r>
            <a:r>
              <a:rPr lang="cs-CZ" sz="2800" smtClean="0"/>
              <a:t>., kterou se stanoví seznamy nebezpečných chemických látek a nebezpečných chemických přípravků, jejichž uvádění na trh je zakázáno nebo jejichž uvádění na trh, do oběhu nebo používání je omezeno, ve znění vyhlášky č. 109/2005 Sb., vyhlášky č. 78/2006 Sb.,  vyhlášky č. 284/2006 Sb. a vyhlášky č. 540/2006 Sb.;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113</TotalTime>
  <Words>650</Words>
  <Application>Microsoft Office PowerPoint</Application>
  <PresentationFormat>Předvádění na obrazovce (4:3)</PresentationFormat>
  <Paragraphs>84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Kruhy na vodě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Zrušené  národní  předpisy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Některé  souvisící  předpisy  k  chemickému  zákonu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OSZSP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OSZ</dc:creator>
  <cp:lastModifiedBy>Michal Pošta</cp:lastModifiedBy>
  <cp:revision>13</cp:revision>
  <dcterms:created xsi:type="dcterms:W3CDTF">2012-03-22T07:41:30Z</dcterms:created>
  <dcterms:modified xsi:type="dcterms:W3CDTF">2016-04-28T09:12:20Z</dcterms:modified>
</cp:coreProperties>
</file>