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313" r:id="rId2"/>
    <p:sldId id="261" r:id="rId3"/>
    <p:sldId id="268" r:id="rId4"/>
    <p:sldId id="1717" r:id="rId5"/>
    <p:sldId id="1718" r:id="rId6"/>
    <p:sldId id="257" r:id="rId7"/>
    <p:sldId id="265" r:id="rId8"/>
    <p:sldId id="314" r:id="rId9"/>
    <p:sldId id="271" r:id="rId10"/>
    <p:sldId id="266" r:id="rId11"/>
    <p:sldId id="1716" r:id="rId12"/>
    <p:sldId id="315" r:id="rId13"/>
    <p:sldId id="316" r:id="rId14"/>
    <p:sldId id="31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2" userDrawn="1">
          <p15:clr>
            <a:srgbClr val="A4A3A4"/>
          </p15:clr>
        </p15:guide>
        <p15:guide id="2" pos="10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00986E"/>
    <a:srgbClr val="F5AE8E"/>
    <a:srgbClr val="BD1D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6405" autoAdjust="0"/>
  </p:normalViewPr>
  <p:slideViewPr>
    <p:cSldViewPr snapToGrid="0" snapToObjects="1" showGuides="1">
      <p:cViewPr varScale="1">
        <p:scale>
          <a:sx n="88" d="100"/>
          <a:sy n="88" d="100"/>
        </p:scale>
        <p:origin x="120" y="906"/>
      </p:cViewPr>
      <p:guideLst>
        <p:guide orient="horz" pos="3362"/>
        <p:guide pos="10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8689D-DF48-4322-B7E5-06AAADFDBC73}" type="doc">
      <dgm:prSet loTypeId="urn:microsoft.com/office/officeart/2005/8/layout/cycle8" loCatId="cycle" qsTypeId="urn:microsoft.com/office/officeart/2005/8/quickstyle/simple2" qsCatId="simple" csTypeId="urn:microsoft.com/office/officeart/2005/8/colors/accent1_2" csCatId="accent1" phldr="1"/>
      <dgm:spPr/>
    </dgm:pt>
    <dgm:pt modelId="{ADF5E07B-9465-45F5-931D-7EB4BEA67F88}">
      <dgm:prSet phldrT="[Text]" custT="1"/>
      <dgm:spPr>
        <a:solidFill>
          <a:schemeClr val="accent4"/>
        </a:solidFill>
      </dgm:spPr>
      <dgm:t>
        <a:bodyPr/>
        <a:lstStyle/>
        <a:p>
          <a:pPr algn="ctr"/>
          <a:endParaRPr lang="cs-CZ" sz="1400" dirty="0">
            <a:solidFill>
              <a:schemeClr val="bg1"/>
            </a:solidFill>
          </a:endParaRPr>
        </a:p>
      </dgm:t>
    </dgm:pt>
    <dgm:pt modelId="{4C9F55CB-23D2-4A49-B60B-B0A7E32FC031}" type="parTrans" cxnId="{2A3D8EEE-A089-4BF0-920D-BFE8678E2D9F}">
      <dgm:prSet/>
      <dgm:spPr/>
      <dgm:t>
        <a:bodyPr/>
        <a:lstStyle/>
        <a:p>
          <a:endParaRPr lang="cs-CZ"/>
        </a:p>
      </dgm:t>
    </dgm:pt>
    <dgm:pt modelId="{3052EC18-2E8F-4F97-ACCD-1F04B3FD8F3A}" type="sibTrans" cxnId="{2A3D8EEE-A089-4BF0-920D-BFE8678E2D9F}">
      <dgm:prSet/>
      <dgm:spPr/>
      <dgm:t>
        <a:bodyPr/>
        <a:lstStyle/>
        <a:p>
          <a:endParaRPr lang="cs-CZ"/>
        </a:p>
      </dgm:t>
    </dgm:pt>
    <dgm:pt modelId="{8CDDF0E7-D420-445E-A8AF-DAEDA33A39BB}">
      <dgm:prSet phldrT="[Text]" custT="1"/>
      <dgm:spPr>
        <a:solidFill>
          <a:srgbClr val="F5AE8E"/>
        </a:solidFill>
      </dgm:spPr>
      <dgm:t>
        <a:bodyPr/>
        <a:lstStyle/>
        <a:p>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Drug Development</a:t>
          </a:r>
        </a:p>
        <a:p>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Gilead Sciences</a:t>
          </a:r>
          <a:b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Foster City, USA</a:t>
          </a:r>
          <a:endParaRPr lang="cs-CZ"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John Martin</a:t>
          </a:r>
          <a:endParaRPr lang="cs-CZ" sz="1400" dirty="0">
            <a:solidFill>
              <a:schemeClr val="bg1"/>
            </a:solidFill>
          </a:endParaRPr>
        </a:p>
      </dgm:t>
    </dgm:pt>
    <dgm:pt modelId="{A5A9EE7B-2D8A-4BF3-8D35-5EA292E27378}" type="parTrans" cxnId="{36265930-8148-48E1-9FA7-74FA42CA4E59}">
      <dgm:prSet/>
      <dgm:spPr/>
      <dgm:t>
        <a:bodyPr/>
        <a:lstStyle/>
        <a:p>
          <a:endParaRPr lang="cs-CZ"/>
        </a:p>
      </dgm:t>
    </dgm:pt>
    <dgm:pt modelId="{B078F9D6-E6FA-47F4-8977-062C24E9E491}" type="sibTrans" cxnId="{36265930-8148-48E1-9FA7-74FA42CA4E59}">
      <dgm:prSet/>
      <dgm:spPr/>
      <dgm:t>
        <a:bodyPr/>
        <a:lstStyle/>
        <a:p>
          <a:endParaRPr lang="cs-CZ"/>
        </a:p>
      </dgm:t>
    </dgm:pt>
    <dgm:pt modelId="{15EC9B14-82EC-4DBA-A5CE-73E27B539CD6}">
      <dgm:prSet phldrT="[Text]" custT="1"/>
      <dgm:spPr>
        <a:solidFill>
          <a:srgbClr val="00986E"/>
        </a:solidFill>
      </dgm:spPr>
      <dgm:t>
        <a:bodyPr/>
        <a:lstStyle/>
        <a:p>
          <a:pPr algn="ctr"/>
          <a:endParaRPr lang="cs-CZ" sz="1400" dirty="0">
            <a:solidFill>
              <a:schemeClr val="bg1"/>
            </a:solidFill>
          </a:endParaRPr>
        </a:p>
      </dgm:t>
    </dgm:pt>
    <dgm:pt modelId="{6DA4A319-B110-452A-A7F5-27B409031A71}" type="parTrans" cxnId="{3621ECBA-7972-4F68-B4D4-55689ED98C4F}">
      <dgm:prSet/>
      <dgm:spPr/>
      <dgm:t>
        <a:bodyPr/>
        <a:lstStyle/>
        <a:p>
          <a:endParaRPr lang="cs-CZ"/>
        </a:p>
      </dgm:t>
    </dgm:pt>
    <dgm:pt modelId="{95ADAF3E-2171-4269-96DA-D15ABE0BBF0D}" type="sibTrans" cxnId="{3621ECBA-7972-4F68-B4D4-55689ED98C4F}">
      <dgm:prSet/>
      <dgm:spPr/>
      <dgm:t>
        <a:bodyPr/>
        <a:lstStyle/>
        <a:p>
          <a:endParaRPr lang="cs-CZ"/>
        </a:p>
      </dgm:t>
    </dgm:pt>
    <dgm:pt modelId="{DFE4A872-3BEE-4366-90AE-4B4ECE178B06}" type="pres">
      <dgm:prSet presAssocID="{52B8689D-DF48-4322-B7E5-06AAADFDBC73}" presName="compositeShape" presStyleCnt="0">
        <dgm:presLayoutVars>
          <dgm:chMax val="7"/>
          <dgm:dir/>
          <dgm:resizeHandles val="exact"/>
        </dgm:presLayoutVars>
      </dgm:prSet>
      <dgm:spPr/>
    </dgm:pt>
    <dgm:pt modelId="{4C05F99A-EA17-4371-BB79-CA0577F6EC42}" type="pres">
      <dgm:prSet presAssocID="{52B8689D-DF48-4322-B7E5-06AAADFDBC73}" presName="wedge1" presStyleLbl="node1" presStyleIdx="0" presStyleCnt="3" custLinFactNeighborX="-2875"/>
      <dgm:spPr/>
    </dgm:pt>
    <dgm:pt modelId="{246070DE-9A46-492C-8455-988EEA0E84D8}" type="pres">
      <dgm:prSet presAssocID="{52B8689D-DF48-4322-B7E5-06AAADFDBC73}" presName="dummy1a" presStyleCnt="0"/>
      <dgm:spPr/>
    </dgm:pt>
    <dgm:pt modelId="{429BC762-F0E3-4FBC-A81A-38E0281A4859}" type="pres">
      <dgm:prSet presAssocID="{52B8689D-DF48-4322-B7E5-06AAADFDBC73}" presName="dummy1b" presStyleCnt="0"/>
      <dgm:spPr/>
    </dgm:pt>
    <dgm:pt modelId="{ACFEFA9C-D167-44B4-AC04-06712C688803}" type="pres">
      <dgm:prSet presAssocID="{52B8689D-DF48-4322-B7E5-06AAADFDBC73}" presName="wedge1Tx" presStyleLbl="node1" presStyleIdx="0" presStyleCnt="3">
        <dgm:presLayoutVars>
          <dgm:chMax val="0"/>
          <dgm:chPref val="0"/>
          <dgm:bulletEnabled val="1"/>
        </dgm:presLayoutVars>
      </dgm:prSet>
      <dgm:spPr/>
    </dgm:pt>
    <dgm:pt modelId="{B7733055-2E4B-4DDA-9C54-CD7B56E532B9}" type="pres">
      <dgm:prSet presAssocID="{52B8689D-DF48-4322-B7E5-06AAADFDBC73}" presName="wedge2" presStyleLbl="node1" presStyleIdx="1" presStyleCnt="3" custLinFactNeighborX="-1526" custLinFactNeighborY="-2591"/>
      <dgm:spPr/>
    </dgm:pt>
    <dgm:pt modelId="{7D04FD01-7F21-48B0-A03A-6FF16FEFCD69}" type="pres">
      <dgm:prSet presAssocID="{52B8689D-DF48-4322-B7E5-06AAADFDBC73}" presName="dummy2a" presStyleCnt="0"/>
      <dgm:spPr/>
    </dgm:pt>
    <dgm:pt modelId="{2D588075-9772-45C6-9501-B52106DA6BB3}" type="pres">
      <dgm:prSet presAssocID="{52B8689D-DF48-4322-B7E5-06AAADFDBC73}" presName="dummy2b" presStyleCnt="0"/>
      <dgm:spPr/>
    </dgm:pt>
    <dgm:pt modelId="{BD7017C0-D7EB-401D-B594-D642E71887C5}" type="pres">
      <dgm:prSet presAssocID="{52B8689D-DF48-4322-B7E5-06AAADFDBC73}" presName="wedge2Tx" presStyleLbl="node1" presStyleIdx="1" presStyleCnt="3">
        <dgm:presLayoutVars>
          <dgm:chMax val="0"/>
          <dgm:chPref val="0"/>
          <dgm:bulletEnabled val="1"/>
        </dgm:presLayoutVars>
      </dgm:prSet>
      <dgm:spPr/>
    </dgm:pt>
    <dgm:pt modelId="{09B2F851-474B-4689-BC82-F23E4C05D40A}" type="pres">
      <dgm:prSet presAssocID="{52B8689D-DF48-4322-B7E5-06AAADFDBC73}" presName="wedge3" presStyleLbl="node1" presStyleIdx="2" presStyleCnt="3" custLinFactNeighborY="-345"/>
      <dgm:spPr/>
    </dgm:pt>
    <dgm:pt modelId="{99D4ACD2-F0F7-4D2D-81D7-858EEC07FF91}" type="pres">
      <dgm:prSet presAssocID="{52B8689D-DF48-4322-B7E5-06AAADFDBC73}" presName="dummy3a" presStyleCnt="0"/>
      <dgm:spPr/>
    </dgm:pt>
    <dgm:pt modelId="{0481063E-5688-4C3A-964C-A894040A0212}" type="pres">
      <dgm:prSet presAssocID="{52B8689D-DF48-4322-B7E5-06AAADFDBC73}" presName="dummy3b" presStyleCnt="0"/>
      <dgm:spPr/>
    </dgm:pt>
    <dgm:pt modelId="{D45FF4E3-AC20-403D-8D3C-26CA1A84B104}" type="pres">
      <dgm:prSet presAssocID="{52B8689D-DF48-4322-B7E5-06AAADFDBC73}" presName="wedge3Tx" presStyleLbl="node1" presStyleIdx="2" presStyleCnt="3">
        <dgm:presLayoutVars>
          <dgm:chMax val="0"/>
          <dgm:chPref val="0"/>
          <dgm:bulletEnabled val="1"/>
        </dgm:presLayoutVars>
      </dgm:prSet>
      <dgm:spPr/>
    </dgm:pt>
    <dgm:pt modelId="{F75BCD0F-5E77-468D-BA2F-475EB7276073}" type="pres">
      <dgm:prSet presAssocID="{3052EC18-2E8F-4F97-ACCD-1F04B3FD8F3A}" presName="arrowWedge1" presStyleLbl="fgSibTrans2D1" presStyleIdx="0" presStyleCnt="3"/>
      <dgm:spPr>
        <a:solidFill>
          <a:schemeClr val="accent3"/>
        </a:solidFill>
      </dgm:spPr>
    </dgm:pt>
    <dgm:pt modelId="{B4582003-7C24-407B-9F91-1C4507982399}" type="pres">
      <dgm:prSet presAssocID="{B078F9D6-E6FA-47F4-8977-062C24E9E491}" presName="arrowWedge2" presStyleLbl="fgSibTrans2D1" presStyleIdx="1" presStyleCnt="3"/>
      <dgm:spPr>
        <a:solidFill>
          <a:schemeClr val="accent3"/>
        </a:solidFill>
      </dgm:spPr>
    </dgm:pt>
    <dgm:pt modelId="{B6D3CA3E-1A95-468C-92DB-5F05552E809C}" type="pres">
      <dgm:prSet presAssocID="{95ADAF3E-2171-4269-96DA-D15ABE0BBF0D}" presName="arrowWedge3" presStyleLbl="fgSibTrans2D1" presStyleIdx="2" presStyleCnt="3"/>
      <dgm:spPr>
        <a:solidFill>
          <a:schemeClr val="accent3"/>
        </a:solidFill>
      </dgm:spPr>
    </dgm:pt>
  </dgm:ptLst>
  <dgm:cxnLst>
    <dgm:cxn modelId="{36265930-8148-48E1-9FA7-74FA42CA4E59}" srcId="{52B8689D-DF48-4322-B7E5-06AAADFDBC73}" destId="{8CDDF0E7-D420-445E-A8AF-DAEDA33A39BB}" srcOrd="1" destOrd="0" parTransId="{A5A9EE7B-2D8A-4BF3-8D35-5EA292E27378}" sibTransId="{B078F9D6-E6FA-47F4-8977-062C24E9E491}"/>
    <dgm:cxn modelId="{96904964-319F-45D6-A8D4-F381F96B8153}" type="presOf" srcId="{15EC9B14-82EC-4DBA-A5CE-73E27B539CD6}" destId="{D45FF4E3-AC20-403D-8D3C-26CA1A84B104}" srcOrd="1" destOrd="0" presId="urn:microsoft.com/office/officeart/2005/8/layout/cycle8"/>
    <dgm:cxn modelId="{12EE3F48-AF76-43C4-BBF3-95D5D9D13900}" type="presOf" srcId="{ADF5E07B-9465-45F5-931D-7EB4BEA67F88}" destId="{4C05F99A-EA17-4371-BB79-CA0577F6EC42}" srcOrd="0" destOrd="0" presId="urn:microsoft.com/office/officeart/2005/8/layout/cycle8"/>
    <dgm:cxn modelId="{23BECA89-8CF6-4AFA-9621-A08E1AB9769F}" type="presOf" srcId="{ADF5E07B-9465-45F5-931D-7EB4BEA67F88}" destId="{ACFEFA9C-D167-44B4-AC04-06712C688803}" srcOrd="1" destOrd="0" presId="urn:microsoft.com/office/officeart/2005/8/layout/cycle8"/>
    <dgm:cxn modelId="{3621ECBA-7972-4F68-B4D4-55689ED98C4F}" srcId="{52B8689D-DF48-4322-B7E5-06AAADFDBC73}" destId="{15EC9B14-82EC-4DBA-A5CE-73E27B539CD6}" srcOrd="2" destOrd="0" parTransId="{6DA4A319-B110-452A-A7F5-27B409031A71}" sibTransId="{95ADAF3E-2171-4269-96DA-D15ABE0BBF0D}"/>
    <dgm:cxn modelId="{C2AD76CC-0707-404B-AB05-EC91E7DDA183}" type="presOf" srcId="{8CDDF0E7-D420-445E-A8AF-DAEDA33A39BB}" destId="{B7733055-2E4B-4DDA-9C54-CD7B56E532B9}" srcOrd="0" destOrd="0" presId="urn:microsoft.com/office/officeart/2005/8/layout/cycle8"/>
    <dgm:cxn modelId="{DD19E5CF-252D-4BDC-98B1-48845FCBCA49}" type="presOf" srcId="{8CDDF0E7-D420-445E-A8AF-DAEDA33A39BB}" destId="{BD7017C0-D7EB-401D-B594-D642E71887C5}" srcOrd="1" destOrd="0" presId="urn:microsoft.com/office/officeart/2005/8/layout/cycle8"/>
    <dgm:cxn modelId="{AC2CAFE0-884C-4FC7-8842-589AE456BF50}" type="presOf" srcId="{15EC9B14-82EC-4DBA-A5CE-73E27B539CD6}" destId="{09B2F851-474B-4689-BC82-F23E4C05D40A}" srcOrd="0" destOrd="0" presId="urn:microsoft.com/office/officeart/2005/8/layout/cycle8"/>
    <dgm:cxn modelId="{516F94E7-A1BA-4C79-86C9-79662ABB4C01}" type="presOf" srcId="{52B8689D-DF48-4322-B7E5-06AAADFDBC73}" destId="{DFE4A872-3BEE-4366-90AE-4B4ECE178B06}" srcOrd="0" destOrd="0" presId="urn:microsoft.com/office/officeart/2005/8/layout/cycle8"/>
    <dgm:cxn modelId="{2A3D8EEE-A089-4BF0-920D-BFE8678E2D9F}" srcId="{52B8689D-DF48-4322-B7E5-06AAADFDBC73}" destId="{ADF5E07B-9465-45F5-931D-7EB4BEA67F88}" srcOrd="0" destOrd="0" parTransId="{4C9F55CB-23D2-4A49-B60B-B0A7E32FC031}" sibTransId="{3052EC18-2E8F-4F97-ACCD-1F04B3FD8F3A}"/>
    <dgm:cxn modelId="{16F5E36A-C008-45DD-AFC0-01346790D12E}" type="presParOf" srcId="{DFE4A872-3BEE-4366-90AE-4B4ECE178B06}" destId="{4C05F99A-EA17-4371-BB79-CA0577F6EC42}" srcOrd="0" destOrd="0" presId="urn:microsoft.com/office/officeart/2005/8/layout/cycle8"/>
    <dgm:cxn modelId="{0FEAA2B2-BD41-4844-8433-5D97641EC2FE}" type="presParOf" srcId="{DFE4A872-3BEE-4366-90AE-4B4ECE178B06}" destId="{246070DE-9A46-492C-8455-988EEA0E84D8}" srcOrd="1" destOrd="0" presId="urn:microsoft.com/office/officeart/2005/8/layout/cycle8"/>
    <dgm:cxn modelId="{0DA9BF3F-B844-4680-A986-17476A22BCD0}" type="presParOf" srcId="{DFE4A872-3BEE-4366-90AE-4B4ECE178B06}" destId="{429BC762-F0E3-4FBC-A81A-38E0281A4859}" srcOrd="2" destOrd="0" presId="urn:microsoft.com/office/officeart/2005/8/layout/cycle8"/>
    <dgm:cxn modelId="{3E8E1A5A-5DD3-4BA1-AC70-674F4447890C}" type="presParOf" srcId="{DFE4A872-3BEE-4366-90AE-4B4ECE178B06}" destId="{ACFEFA9C-D167-44B4-AC04-06712C688803}" srcOrd="3" destOrd="0" presId="urn:microsoft.com/office/officeart/2005/8/layout/cycle8"/>
    <dgm:cxn modelId="{89CDEA00-22DC-4FED-BBD3-7CECFC5C9D0B}" type="presParOf" srcId="{DFE4A872-3BEE-4366-90AE-4B4ECE178B06}" destId="{B7733055-2E4B-4DDA-9C54-CD7B56E532B9}" srcOrd="4" destOrd="0" presId="urn:microsoft.com/office/officeart/2005/8/layout/cycle8"/>
    <dgm:cxn modelId="{587239C8-6BB1-4C1E-99F1-AB647879DD1B}" type="presParOf" srcId="{DFE4A872-3BEE-4366-90AE-4B4ECE178B06}" destId="{7D04FD01-7F21-48B0-A03A-6FF16FEFCD69}" srcOrd="5" destOrd="0" presId="urn:microsoft.com/office/officeart/2005/8/layout/cycle8"/>
    <dgm:cxn modelId="{ABF69732-090C-47B2-A695-8287489D7226}" type="presParOf" srcId="{DFE4A872-3BEE-4366-90AE-4B4ECE178B06}" destId="{2D588075-9772-45C6-9501-B52106DA6BB3}" srcOrd="6" destOrd="0" presId="urn:microsoft.com/office/officeart/2005/8/layout/cycle8"/>
    <dgm:cxn modelId="{7E0DFA0E-8901-4029-905C-D068B84B6F00}" type="presParOf" srcId="{DFE4A872-3BEE-4366-90AE-4B4ECE178B06}" destId="{BD7017C0-D7EB-401D-B594-D642E71887C5}" srcOrd="7" destOrd="0" presId="urn:microsoft.com/office/officeart/2005/8/layout/cycle8"/>
    <dgm:cxn modelId="{851E4AF4-3553-4E67-A2C1-EBF744A53B21}" type="presParOf" srcId="{DFE4A872-3BEE-4366-90AE-4B4ECE178B06}" destId="{09B2F851-474B-4689-BC82-F23E4C05D40A}" srcOrd="8" destOrd="0" presId="urn:microsoft.com/office/officeart/2005/8/layout/cycle8"/>
    <dgm:cxn modelId="{5045943D-6742-4E87-A2BB-A75CE4356E00}" type="presParOf" srcId="{DFE4A872-3BEE-4366-90AE-4B4ECE178B06}" destId="{99D4ACD2-F0F7-4D2D-81D7-858EEC07FF91}" srcOrd="9" destOrd="0" presId="urn:microsoft.com/office/officeart/2005/8/layout/cycle8"/>
    <dgm:cxn modelId="{FD6DD6D9-E53D-4CA5-A3D0-EF093C028A4A}" type="presParOf" srcId="{DFE4A872-3BEE-4366-90AE-4B4ECE178B06}" destId="{0481063E-5688-4C3A-964C-A894040A0212}" srcOrd="10" destOrd="0" presId="urn:microsoft.com/office/officeart/2005/8/layout/cycle8"/>
    <dgm:cxn modelId="{5F0153FA-41B7-448A-92F8-79D28FF4FDCD}" type="presParOf" srcId="{DFE4A872-3BEE-4366-90AE-4B4ECE178B06}" destId="{D45FF4E3-AC20-403D-8D3C-26CA1A84B104}" srcOrd="11" destOrd="0" presId="urn:microsoft.com/office/officeart/2005/8/layout/cycle8"/>
    <dgm:cxn modelId="{C412B471-6892-4978-8AA8-83BDD5774AF6}" type="presParOf" srcId="{DFE4A872-3BEE-4366-90AE-4B4ECE178B06}" destId="{F75BCD0F-5E77-468D-BA2F-475EB7276073}" srcOrd="12" destOrd="0" presId="urn:microsoft.com/office/officeart/2005/8/layout/cycle8"/>
    <dgm:cxn modelId="{12C60213-EEBF-4A00-8816-AB9305AF8183}" type="presParOf" srcId="{DFE4A872-3BEE-4366-90AE-4B4ECE178B06}" destId="{B4582003-7C24-407B-9F91-1C4507982399}" srcOrd="13" destOrd="0" presId="urn:microsoft.com/office/officeart/2005/8/layout/cycle8"/>
    <dgm:cxn modelId="{835DDDE6-F1EB-43C6-B957-C9B045EE13D6}" type="presParOf" srcId="{DFE4A872-3BEE-4366-90AE-4B4ECE178B06}" destId="{B6D3CA3E-1A95-468C-92DB-5F05552E809C}"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5F99A-EA17-4371-BB79-CA0577F6EC42}">
      <dsp:nvSpPr>
        <dsp:cNvPr id="0" name=""/>
        <dsp:cNvSpPr/>
      </dsp:nvSpPr>
      <dsp:spPr>
        <a:xfrm>
          <a:off x="594546" y="276487"/>
          <a:ext cx="3573072" cy="3573072"/>
        </a:xfrm>
        <a:prstGeom prst="pie">
          <a:avLst>
            <a:gd name="adj1" fmla="val 16200000"/>
            <a:gd name="adj2" fmla="val 1800000"/>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cs-CZ" sz="1400" kern="1200" dirty="0">
            <a:solidFill>
              <a:schemeClr val="bg1"/>
            </a:solidFill>
          </a:endParaRPr>
        </a:p>
      </dsp:txBody>
      <dsp:txXfrm>
        <a:off x="2477640" y="1033638"/>
        <a:ext cx="1276097" cy="1063414"/>
      </dsp:txXfrm>
    </dsp:sp>
    <dsp:sp modelId="{B7733055-2E4B-4DDA-9C54-CD7B56E532B9}">
      <dsp:nvSpPr>
        <dsp:cNvPr id="0" name=""/>
        <dsp:cNvSpPr/>
      </dsp:nvSpPr>
      <dsp:spPr>
        <a:xfrm>
          <a:off x="569158" y="311519"/>
          <a:ext cx="3573072" cy="3573072"/>
        </a:xfrm>
        <a:prstGeom prst="pie">
          <a:avLst>
            <a:gd name="adj1" fmla="val 1800000"/>
            <a:gd name="adj2" fmla="val 9000000"/>
          </a:avLst>
        </a:prstGeom>
        <a:solidFill>
          <a:srgbClr val="F5AE8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Drug Development</a:t>
          </a:r>
        </a:p>
        <a:p>
          <a:pPr marL="0" lvl="0" indent="0" algn="ctr" defTabSz="622300">
            <a:lnSpc>
              <a:spcPct val="90000"/>
            </a:lnSpc>
            <a:spcBef>
              <a:spcPct val="0"/>
            </a:spcBef>
            <a:spcAft>
              <a:spcPct val="35000"/>
            </a:spcAft>
            <a:buNone/>
          </a:pP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Gilead Sciences</a:t>
          </a:r>
          <a:b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Foster City, USA</a:t>
          </a:r>
          <a:endParaRPr lang="cs-CZ" sz="1400"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0" lvl="0" indent="0" algn="ctr" defTabSz="622300">
            <a:lnSpc>
              <a:spcPct val="90000"/>
            </a:lnSpc>
            <a:spcBef>
              <a:spcPct val="0"/>
            </a:spcBef>
            <a:spcAft>
              <a:spcPct val="35000"/>
            </a:spcAft>
            <a:buNone/>
          </a:pPr>
          <a:r>
            <a:rPr lang="en-US" sz="1400" b="1" kern="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John Martin</a:t>
          </a:r>
          <a:endParaRPr lang="cs-CZ" sz="1400" kern="1200" dirty="0">
            <a:solidFill>
              <a:schemeClr val="bg1"/>
            </a:solidFill>
          </a:endParaRPr>
        </a:p>
      </dsp:txBody>
      <dsp:txXfrm>
        <a:off x="1419890" y="2629762"/>
        <a:ext cx="1914146" cy="935804"/>
      </dsp:txXfrm>
    </dsp:sp>
    <dsp:sp modelId="{09B2F851-474B-4689-BC82-F23E4C05D40A}">
      <dsp:nvSpPr>
        <dsp:cNvPr id="0" name=""/>
        <dsp:cNvSpPr/>
      </dsp:nvSpPr>
      <dsp:spPr>
        <a:xfrm>
          <a:off x="550095" y="264160"/>
          <a:ext cx="3573072" cy="3573072"/>
        </a:xfrm>
        <a:prstGeom prst="pie">
          <a:avLst>
            <a:gd name="adj1" fmla="val 9000000"/>
            <a:gd name="adj2" fmla="val 16200000"/>
          </a:avLst>
        </a:prstGeom>
        <a:solidFill>
          <a:srgbClr val="00986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cs-CZ" sz="1400" kern="1200" dirty="0">
            <a:solidFill>
              <a:schemeClr val="bg1"/>
            </a:solidFill>
          </a:endParaRPr>
        </a:p>
      </dsp:txBody>
      <dsp:txXfrm>
        <a:off x="963976" y="1021311"/>
        <a:ext cx="1276097" cy="1063414"/>
      </dsp:txXfrm>
    </dsp:sp>
    <dsp:sp modelId="{F75BCD0F-5E77-468D-BA2F-475EB7276073}">
      <dsp:nvSpPr>
        <dsp:cNvPr id="0" name=""/>
        <dsp:cNvSpPr/>
      </dsp:nvSpPr>
      <dsp:spPr>
        <a:xfrm>
          <a:off x="373650" y="55297"/>
          <a:ext cx="4015453" cy="4015453"/>
        </a:xfrm>
        <a:prstGeom prst="circularArrow">
          <a:avLst>
            <a:gd name="adj1" fmla="val 5085"/>
            <a:gd name="adj2" fmla="val 327528"/>
            <a:gd name="adj3" fmla="val 1472472"/>
            <a:gd name="adj4" fmla="val 16199432"/>
            <a:gd name="adj5" fmla="val 5932"/>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sp>
    <dsp:sp modelId="{B4582003-7C24-407B-9F91-1C4507982399}">
      <dsp:nvSpPr>
        <dsp:cNvPr id="0" name=""/>
        <dsp:cNvSpPr/>
      </dsp:nvSpPr>
      <dsp:spPr>
        <a:xfrm>
          <a:off x="347968" y="90103"/>
          <a:ext cx="4015453" cy="4015453"/>
        </a:xfrm>
        <a:prstGeom prst="circularArrow">
          <a:avLst>
            <a:gd name="adj1" fmla="val 5085"/>
            <a:gd name="adj2" fmla="val 327528"/>
            <a:gd name="adj3" fmla="val 8671970"/>
            <a:gd name="adj4" fmla="val 1800502"/>
            <a:gd name="adj5" fmla="val 5932"/>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sp>
    <dsp:sp modelId="{B6D3CA3E-1A95-468C-92DB-5F05552E809C}">
      <dsp:nvSpPr>
        <dsp:cNvPr id="0" name=""/>
        <dsp:cNvSpPr/>
      </dsp:nvSpPr>
      <dsp:spPr>
        <a:xfrm>
          <a:off x="328610" y="42970"/>
          <a:ext cx="4015453" cy="4015453"/>
        </a:xfrm>
        <a:prstGeom prst="circularArrow">
          <a:avLst>
            <a:gd name="adj1" fmla="val 5085"/>
            <a:gd name="adj2" fmla="val 327528"/>
            <a:gd name="adj3" fmla="val 15873039"/>
            <a:gd name="adj4" fmla="val 9000000"/>
            <a:gd name="adj5" fmla="val 5932"/>
          </a:avLst>
        </a:prstGeom>
        <a:solidFill>
          <a:schemeClr val="accent3"/>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522FD-4715-8F45-84DF-630183029EF3}" type="datetimeFigureOut">
              <a:rPr lang="en-US" smtClean="0"/>
              <a:t>9/12/2024</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cs-CZ"/>
              <a:t>Upravte styly předlohy textu.
Druhá úroveň
Třetí úroveň
Čtvrtá úroveň
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2DD68C-D1B0-1449-A213-25A141EDE48B}" type="slidenum">
              <a:rPr lang="en-US" smtClean="0"/>
              <a:t>‹#›</a:t>
            </a:fld>
            <a:endParaRPr lang="en-US"/>
          </a:p>
        </p:txBody>
      </p:sp>
    </p:spTree>
    <p:extLst>
      <p:ext uri="{BB962C8B-B14F-4D97-AF65-F5344CB8AC3E}">
        <p14:creationId xmlns:p14="http://schemas.microsoft.com/office/powerpoint/2010/main" val="3764226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60E4B2-80A4-47EF-BAFB-78D41396349E}" type="slidenum">
              <a:rPr lang="cs-CZ" smtClean="0"/>
              <a:t>2</a:t>
            </a:fld>
            <a:endParaRPr lang="cs-CZ"/>
          </a:p>
        </p:txBody>
      </p:sp>
    </p:spTree>
    <p:extLst>
      <p:ext uri="{BB962C8B-B14F-4D97-AF65-F5344CB8AC3E}">
        <p14:creationId xmlns:p14="http://schemas.microsoft.com/office/powerpoint/2010/main" val="47002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1927F2E1-C880-5445-BA64-057A8292CE3E}"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352675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927F2E1-C880-5445-BA64-057A8292CE3E}"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333760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927F2E1-C880-5445-BA64-057A8292CE3E}"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3112380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927F2E1-C880-5445-BA64-057A8292CE3E}"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408322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1927F2E1-C880-5445-BA64-057A8292CE3E}"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3392004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1927F2E1-C880-5445-BA64-057A8292CE3E}"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206170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1927F2E1-C880-5445-BA64-057A8292CE3E}" type="datetimeFigureOut">
              <a:rPr lang="en-US" smtClean="0"/>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365222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927F2E1-C880-5445-BA64-057A8292CE3E}" type="datetimeFigureOut">
              <a:rPr lang="en-US" smtClean="0"/>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359547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27F2E1-C880-5445-BA64-057A8292CE3E}" type="datetimeFigureOut">
              <a:rPr lang="en-US" smtClean="0"/>
              <a:t>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1743835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1927F2E1-C880-5445-BA64-057A8292CE3E}"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1874675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1927F2E1-C880-5445-BA64-057A8292CE3E}"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1C4B9-D0E5-7E4F-862F-8F99392BB22E}" type="slidenum">
              <a:rPr lang="en-US" smtClean="0"/>
              <a:t>‹#›</a:t>
            </a:fld>
            <a:endParaRPr lang="en-US"/>
          </a:p>
        </p:txBody>
      </p:sp>
    </p:spTree>
    <p:extLst>
      <p:ext uri="{BB962C8B-B14F-4D97-AF65-F5344CB8AC3E}">
        <p14:creationId xmlns:p14="http://schemas.microsoft.com/office/powerpoint/2010/main" val="1216809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7F2E1-C880-5445-BA64-057A8292CE3E}" type="datetimeFigureOut">
              <a:rPr lang="en-US" smtClean="0"/>
              <a:t>9/12/2024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1C4B9-D0E5-7E4F-862F-8F99392BB22E}" type="slidenum">
              <a:rPr lang="en-US" smtClean="0"/>
              <a:t>‹#›</a:t>
            </a:fld>
            <a:endParaRPr lang="en-US"/>
          </a:p>
        </p:txBody>
      </p:sp>
    </p:spTree>
    <p:extLst>
      <p:ext uri="{BB962C8B-B14F-4D97-AF65-F5344CB8AC3E}">
        <p14:creationId xmlns:p14="http://schemas.microsoft.com/office/powerpoint/2010/main" val="4021796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jpeg"/><Relationship Id="rId18" Type="http://schemas.microsoft.com/office/2007/relationships/hdphoto" Target="../media/hdphoto5.wdp"/><Relationship Id="rId26" Type="http://schemas.openxmlformats.org/officeDocument/2006/relationships/oleObject" Target="../embeddings/oleObject2.bin"/><Relationship Id="rId3" Type="http://schemas.openxmlformats.org/officeDocument/2006/relationships/image" Target="../media/image26.emf"/><Relationship Id="rId21" Type="http://schemas.openxmlformats.org/officeDocument/2006/relationships/image" Target="../media/image38.png"/><Relationship Id="rId7" Type="http://schemas.openxmlformats.org/officeDocument/2006/relationships/image" Target="../media/image30.png"/><Relationship Id="rId12" Type="http://schemas.microsoft.com/office/2007/relationships/hdphoto" Target="../media/hdphoto2.wdp"/><Relationship Id="rId17" Type="http://schemas.openxmlformats.org/officeDocument/2006/relationships/image" Target="../media/image36.png"/><Relationship Id="rId25" Type="http://schemas.openxmlformats.org/officeDocument/2006/relationships/image" Target="../media/image41.jpeg"/><Relationship Id="rId2" Type="http://schemas.openxmlformats.org/officeDocument/2006/relationships/oleObject" Target="../embeddings/oleObject1.bin"/><Relationship Id="rId16" Type="http://schemas.microsoft.com/office/2007/relationships/hdphoto" Target="../media/hdphoto4.wdp"/><Relationship Id="rId20" Type="http://schemas.microsoft.com/office/2007/relationships/hdphoto" Target="../media/hdphoto6.wdp"/><Relationship Id="rId29"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3.jpeg"/><Relationship Id="rId24" Type="http://schemas.openxmlformats.org/officeDocument/2006/relationships/image" Target="../media/image40.tiff"/><Relationship Id="rId5" Type="http://schemas.openxmlformats.org/officeDocument/2006/relationships/image" Target="../media/image28.jpeg"/><Relationship Id="rId15" Type="http://schemas.openxmlformats.org/officeDocument/2006/relationships/image" Target="../media/image35.png"/><Relationship Id="rId23" Type="http://schemas.openxmlformats.org/officeDocument/2006/relationships/image" Target="../media/image39.tiff"/><Relationship Id="rId28" Type="http://schemas.openxmlformats.org/officeDocument/2006/relationships/image" Target="../media/image2.png"/><Relationship Id="rId10" Type="http://schemas.microsoft.com/office/2007/relationships/hdphoto" Target="../media/hdphoto1.wdp"/><Relationship Id="rId19" Type="http://schemas.openxmlformats.org/officeDocument/2006/relationships/image" Target="../media/image37.png"/><Relationship Id="rId31" Type="http://schemas.openxmlformats.org/officeDocument/2006/relationships/image" Target="../media/image14.svg"/><Relationship Id="rId4" Type="http://schemas.openxmlformats.org/officeDocument/2006/relationships/image" Target="../media/image27.png"/><Relationship Id="rId9" Type="http://schemas.openxmlformats.org/officeDocument/2006/relationships/image" Target="../media/image32.jpeg"/><Relationship Id="rId14" Type="http://schemas.microsoft.com/office/2007/relationships/hdphoto" Target="../media/hdphoto3.wdp"/><Relationship Id="rId22" Type="http://schemas.microsoft.com/office/2007/relationships/hdphoto" Target="../media/hdphoto7.wdp"/><Relationship Id="rId27" Type="http://schemas.openxmlformats.org/officeDocument/2006/relationships/image" Target="../media/image42.emf"/><Relationship Id="rId30"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4.svg"/><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image" Target="../media/image45.jpeg"/><Relationship Id="rId16" Type="http://schemas.openxmlformats.org/officeDocument/2006/relationships/image" Target="../media/image53.svg"/><Relationship Id="rId20" Type="http://schemas.openxmlformats.org/officeDocument/2006/relationships/image" Target="../media/image57.sv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48.png"/><Relationship Id="rId5" Type="http://schemas.openxmlformats.org/officeDocument/2006/relationships/image" Target="../media/image13.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56.png"/><Relationship Id="rId4" Type="http://schemas.openxmlformats.org/officeDocument/2006/relationships/image" Target="../media/image3.svg"/><Relationship Id="rId9" Type="http://schemas.openxmlformats.org/officeDocument/2006/relationships/image" Target="../media/image46.png"/><Relationship Id="rId1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9.jpg"/><Relationship Id="rId7"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svg"/><Relationship Id="rId10" Type="http://schemas.openxmlformats.org/officeDocument/2006/relationships/image" Target="../media/image3.svg"/><Relationship Id="rId4" Type="http://schemas.openxmlformats.org/officeDocument/2006/relationships/image" Target="../media/image18.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C18AE67F-265F-2D4A-9C80-AF58E4CC00CF}"/>
              </a:ext>
            </a:extLst>
          </p:cNvPr>
          <p:cNvSpPr txBox="1"/>
          <p:nvPr/>
        </p:nvSpPr>
        <p:spPr>
          <a:xfrm>
            <a:off x="642883" y="462280"/>
            <a:ext cx="6304976"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IOCB Prague – General Slides</a:t>
            </a:r>
            <a:endParaRPr lang="cs-CZ" sz="3000" b="1" dirty="0">
              <a:solidFill>
                <a:srgbClr val="00205B"/>
              </a:solidFill>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4F9F73FC-7E27-4640-8F17-C22DBC0B3E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57750" y="2012950"/>
            <a:ext cx="2476500" cy="2832100"/>
          </a:xfrm>
          <a:prstGeom prst="rect">
            <a:avLst/>
          </a:prstGeom>
        </p:spPr>
      </p:pic>
      <p:grpSp>
        <p:nvGrpSpPr>
          <p:cNvPr id="5" name="Skupina 4">
            <a:extLst>
              <a:ext uri="{FF2B5EF4-FFF2-40B4-BE49-F238E27FC236}">
                <a16:creationId xmlns:a16="http://schemas.microsoft.com/office/drawing/2014/main" id="{66FD0A72-2090-4519-B7A0-356D8DED3905}"/>
              </a:ext>
            </a:extLst>
          </p:cNvPr>
          <p:cNvGrpSpPr/>
          <p:nvPr/>
        </p:nvGrpSpPr>
        <p:grpSpPr>
          <a:xfrm>
            <a:off x="666457" y="6190512"/>
            <a:ext cx="1292334" cy="246221"/>
            <a:chOff x="468999" y="6190509"/>
            <a:chExt cx="1292334" cy="246221"/>
          </a:xfrm>
        </p:grpSpPr>
        <p:sp>
          <p:nvSpPr>
            <p:cNvPr id="3" name="TextovéPole 2">
              <a:extLst>
                <a:ext uri="{FF2B5EF4-FFF2-40B4-BE49-F238E27FC236}">
                  <a16:creationId xmlns:a16="http://schemas.microsoft.com/office/drawing/2014/main" id="{CC039488-1735-4E40-990D-260AC2681AE7}"/>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2" name="Grafický objekt 1">
              <a:extLst>
                <a:ext uri="{FF2B5EF4-FFF2-40B4-BE49-F238E27FC236}">
                  <a16:creationId xmlns:a16="http://schemas.microsoft.com/office/drawing/2014/main" id="{BADD9A52-0A00-4FE9-80D9-2832282E75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999" y="6215539"/>
              <a:ext cx="213995" cy="213995"/>
            </a:xfrm>
            <a:prstGeom prst="rect">
              <a:avLst/>
            </a:prstGeom>
          </p:spPr>
        </p:pic>
      </p:grpSp>
    </p:spTree>
    <p:extLst>
      <p:ext uri="{BB962C8B-B14F-4D97-AF65-F5344CB8AC3E}">
        <p14:creationId xmlns:p14="http://schemas.microsoft.com/office/powerpoint/2010/main" val="2618140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a:extLst>
              <a:ext uri="{FF2B5EF4-FFF2-40B4-BE49-F238E27FC236}">
                <a16:creationId xmlns:a16="http://schemas.microsoft.com/office/drawing/2014/main" id="{89670BCC-398A-E542-A26B-5C6D48D7C831}"/>
              </a:ext>
            </a:extLst>
          </p:cNvPr>
          <p:cNvGraphicFramePr>
            <a:graphicFrameLocks noChangeAspect="1"/>
          </p:cNvGraphicFramePr>
          <p:nvPr>
            <p:extLst>
              <p:ext uri="{D42A27DB-BD31-4B8C-83A1-F6EECF244321}">
                <p14:modId xmlns:p14="http://schemas.microsoft.com/office/powerpoint/2010/main" val="3867769872"/>
              </p:ext>
            </p:extLst>
          </p:nvPr>
        </p:nvGraphicFramePr>
        <p:xfrm>
          <a:off x="5982985" y="1366183"/>
          <a:ext cx="1261593" cy="1312566"/>
        </p:xfrm>
        <a:graphic>
          <a:graphicData uri="http://schemas.openxmlformats.org/presentationml/2006/ole">
            <mc:AlternateContent xmlns:mc="http://schemas.openxmlformats.org/markup-compatibility/2006">
              <mc:Choice xmlns:v="urn:schemas-microsoft-com:vml" Requires="v">
                <p:oleObj r:id="rId2" imgW="1270000" imgH="1320800" progId="ChemDraw.Document.6.0">
                  <p:embed/>
                </p:oleObj>
              </mc:Choice>
              <mc:Fallback>
                <p:oleObj r:id="rId2" imgW="1270000" imgH="1320800" progId="ChemDraw.Document.6.0">
                  <p:embed/>
                  <p:pic>
                    <p:nvPicPr>
                      <p:cNvPr id="9" name="Objekt 8">
                        <a:extLst>
                          <a:ext uri="{FF2B5EF4-FFF2-40B4-BE49-F238E27FC236}">
                            <a16:creationId xmlns:a16="http://schemas.microsoft.com/office/drawing/2014/main" id="{89670BCC-398A-E542-A26B-5C6D48D7C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985" y="1366183"/>
                        <a:ext cx="1261593" cy="1312566"/>
                      </a:xfrm>
                      <a:prstGeom prst="rect">
                        <a:avLst/>
                      </a:prstGeom>
                      <a:noFill/>
                    </p:spPr>
                  </p:pic>
                </p:oleObj>
              </mc:Fallback>
            </mc:AlternateContent>
          </a:graphicData>
        </a:graphic>
      </p:graphicFrame>
      <p:sp>
        <p:nvSpPr>
          <p:cNvPr id="10" name="Obdélník 9">
            <a:extLst>
              <a:ext uri="{FF2B5EF4-FFF2-40B4-BE49-F238E27FC236}">
                <a16:creationId xmlns:a16="http://schemas.microsoft.com/office/drawing/2014/main" id="{B4EE5412-DBD4-3944-9E47-82D9E720E9BA}"/>
              </a:ext>
            </a:extLst>
          </p:cNvPr>
          <p:cNvSpPr/>
          <p:nvPr/>
        </p:nvSpPr>
        <p:spPr>
          <a:xfrm>
            <a:off x="5654741" y="1133385"/>
            <a:ext cx="1050288" cy="338554"/>
          </a:xfrm>
          <a:prstGeom prst="rect">
            <a:avLst/>
          </a:prstGeom>
        </p:spPr>
        <p:txBody>
          <a:bodyPr wrap="none">
            <a:spAutoFit/>
          </a:bodyPr>
          <a:lstStyle/>
          <a:p>
            <a:r>
              <a:rPr lang="en-US" sz="1600" dirty="0">
                <a:solidFill>
                  <a:srgbClr val="F5AE8E"/>
                </a:solidFill>
                <a:latin typeface="Arial" panose="020B0604020202020204" pitchFamily="34" charset="0"/>
                <a:cs typeface="Arial" panose="020B0604020202020204" pitchFamily="34" charset="0"/>
              </a:rPr>
              <a:t>Cidofovir</a:t>
            </a:r>
            <a:r>
              <a:rPr lang="cs-CZ" sz="1600" dirty="0">
                <a:solidFill>
                  <a:srgbClr val="F5AE8E"/>
                </a:solidFill>
                <a:latin typeface="Arial" panose="020B0604020202020204" pitchFamily="34" charset="0"/>
                <a:cs typeface="Arial" panose="020B0604020202020204" pitchFamily="34" charset="0"/>
              </a:rPr>
              <a:t> </a:t>
            </a:r>
            <a:endParaRPr lang="en-US" sz="1600" dirty="0">
              <a:solidFill>
                <a:srgbClr val="F5AE8E"/>
              </a:solidFill>
              <a:latin typeface="Arial" panose="020B0604020202020204" pitchFamily="34" charset="0"/>
              <a:cs typeface="Arial" panose="020B0604020202020204" pitchFamily="34" charset="0"/>
            </a:endParaRPr>
          </a:p>
        </p:txBody>
      </p:sp>
      <p:sp>
        <p:nvSpPr>
          <p:cNvPr id="12" name="Obdélník 11">
            <a:extLst>
              <a:ext uri="{FF2B5EF4-FFF2-40B4-BE49-F238E27FC236}">
                <a16:creationId xmlns:a16="http://schemas.microsoft.com/office/drawing/2014/main" id="{F28E1066-D9CE-194F-8E22-E9CBC5B4E4D8}"/>
              </a:ext>
            </a:extLst>
          </p:cNvPr>
          <p:cNvSpPr/>
          <p:nvPr/>
        </p:nvSpPr>
        <p:spPr>
          <a:xfrm>
            <a:off x="8784053" y="1133385"/>
            <a:ext cx="989373" cy="369332"/>
          </a:xfrm>
          <a:prstGeom prst="rect">
            <a:avLst/>
          </a:prstGeom>
        </p:spPr>
        <p:txBody>
          <a:bodyPr wrap="none">
            <a:spAutoFit/>
          </a:bodyPr>
          <a:lstStyle/>
          <a:p>
            <a:r>
              <a:rPr lang="en-US" sz="1600" dirty="0">
                <a:solidFill>
                  <a:srgbClr val="F5AE8E"/>
                </a:solidFill>
                <a:latin typeface="Arial" panose="020B0604020202020204" pitchFamily="34" charset="0"/>
                <a:cs typeface="Arial" panose="020B0604020202020204" pitchFamily="34" charset="0"/>
              </a:rPr>
              <a:t>Adefovir</a:t>
            </a:r>
            <a:r>
              <a:rPr lang="cs-CZ" dirty="0">
                <a:solidFill>
                  <a:srgbClr val="F5AE8E"/>
                </a:solidFill>
              </a:rPr>
              <a:t> </a:t>
            </a:r>
            <a:endParaRPr lang="en-US" dirty="0">
              <a:solidFill>
                <a:srgbClr val="F5AE8E"/>
              </a:solidFill>
            </a:endParaRPr>
          </a:p>
        </p:txBody>
      </p:sp>
      <p:pic>
        <p:nvPicPr>
          <p:cNvPr id="15" name="Picture 16" descr="Archivo:Tenofovir new.svg">
            <a:extLst>
              <a:ext uri="{FF2B5EF4-FFF2-40B4-BE49-F238E27FC236}">
                <a16:creationId xmlns:a16="http://schemas.microsoft.com/office/drawing/2014/main" id="{4CD6ED53-50A3-2648-9A08-DA610B66F8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75229" y="1402312"/>
            <a:ext cx="1734555" cy="125333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Skupina 33">
            <a:extLst>
              <a:ext uri="{FF2B5EF4-FFF2-40B4-BE49-F238E27FC236}">
                <a16:creationId xmlns:a16="http://schemas.microsoft.com/office/drawing/2014/main" id="{77C27264-0D2D-1E41-9D36-9659AA58B4AB}"/>
              </a:ext>
            </a:extLst>
          </p:cNvPr>
          <p:cNvGrpSpPr/>
          <p:nvPr/>
        </p:nvGrpSpPr>
        <p:grpSpPr>
          <a:xfrm>
            <a:off x="688236" y="3719507"/>
            <a:ext cx="1829238" cy="2172181"/>
            <a:chOff x="1060485" y="792256"/>
            <a:chExt cx="1829238" cy="2172181"/>
          </a:xfrm>
        </p:grpSpPr>
        <p:pic>
          <p:nvPicPr>
            <p:cNvPr id="17" name="Picture 24" descr="https://www.uochb.cz/upload/files/19/8d/198d8d0619128bf4f8465c773ac04b95202a4e47.jpg">
              <a:extLst>
                <a:ext uri="{FF2B5EF4-FFF2-40B4-BE49-F238E27FC236}">
                  <a16:creationId xmlns:a16="http://schemas.microsoft.com/office/drawing/2014/main" id="{FEC1CB28-0980-AC49-9325-8F185E75D51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60485" y="1039693"/>
              <a:ext cx="1829238" cy="1924744"/>
            </a:xfrm>
            <a:prstGeom prst="rect">
              <a:avLst/>
            </a:prstGeom>
            <a:extLst>
              <a:ext uri="{909E8E84-426E-40DD-AFC4-6F175D3DCCD1}">
                <a14:hiddenFill xmlns:a14="http://schemas.microsoft.com/office/drawing/2010/main">
                  <a:solidFill>
                    <a:srgbClr val="FFFFFF"/>
                  </a:solidFill>
                </a14:hiddenFill>
              </a:ext>
            </a:extLst>
          </p:spPr>
        </p:pic>
        <p:sp>
          <p:nvSpPr>
            <p:cNvPr id="19" name="Nadpis 1">
              <a:extLst>
                <a:ext uri="{FF2B5EF4-FFF2-40B4-BE49-F238E27FC236}">
                  <a16:creationId xmlns:a16="http://schemas.microsoft.com/office/drawing/2014/main" id="{909DC65A-87E8-B247-A2A6-E76BE1064309}"/>
                </a:ext>
              </a:extLst>
            </p:cNvPr>
            <p:cNvSpPr txBox="1">
              <a:spLocks/>
            </p:cNvSpPr>
            <p:nvPr/>
          </p:nvSpPr>
          <p:spPr bwMode="auto">
            <a:xfrm>
              <a:off x="1060485" y="792256"/>
              <a:ext cx="1444255"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lnSpc>
                  <a:spcPct val="85000"/>
                </a:lnSpc>
                <a:spcBef>
                  <a:spcPct val="0"/>
                </a:spcBef>
                <a:spcAft>
                  <a:spcPct val="0"/>
                </a:spcAft>
                <a:defRPr sz="2800" i="1">
                  <a:solidFill>
                    <a:schemeClr val="tx2"/>
                  </a:solidFill>
                  <a:latin typeface="+mj-lt"/>
                  <a:ea typeface="+mj-ea"/>
                  <a:cs typeface="+mj-cs"/>
                </a:defRPr>
              </a:lvl1pPr>
              <a:lvl2pPr algn="l" rtl="0" fontAlgn="base">
                <a:lnSpc>
                  <a:spcPct val="85000"/>
                </a:lnSpc>
                <a:spcBef>
                  <a:spcPct val="0"/>
                </a:spcBef>
                <a:spcAft>
                  <a:spcPct val="0"/>
                </a:spcAft>
                <a:defRPr sz="2800" i="1">
                  <a:solidFill>
                    <a:schemeClr val="tx2"/>
                  </a:solidFill>
                  <a:latin typeface="Arial Black" pitchFamily="34" charset="0"/>
                </a:defRPr>
              </a:lvl2pPr>
              <a:lvl3pPr algn="l" rtl="0" fontAlgn="base">
                <a:lnSpc>
                  <a:spcPct val="85000"/>
                </a:lnSpc>
                <a:spcBef>
                  <a:spcPct val="0"/>
                </a:spcBef>
                <a:spcAft>
                  <a:spcPct val="0"/>
                </a:spcAft>
                <a:defRPr sz="2800" i="1">
                  <a:solidFill>
                    <a:schemeClr val="tx2"/>
                  </a:solidFill>
                  <a:latin typeface="Arial Black" pitchFamily="34" charset="0"/>
                </a:defRPr>
              </a:lvl3pPr>
              <a:lvl4pPr algn="l" rtl="0" fontAlgn="base">
                <a:lnSpc>
                  <a:spcPct val="85000"/>
                </a:lnSpc>
                <a:spcBef>
                  <a:spcPct val="0"/>
                </a:spcBef>
                <a:spcAft>
                  <a:spcPct val="0"/>
                </a:spcAft>
                <a:defRPr sz="2800" i="1">
                  <a:solidFill>
                    <a:schemeClr val="tx2"/>
                  </a:solidFill>
                  <a:latin typeface="Arial Black" pitchFamily="34" charset="0"/>
                </a:defRPr>
              </a:lvl4pPr>
              <a:lvl5pPr algn="l" rtl="0" fontAlgn="base">
                <a:lnSpc>
                  <a:spcPct val="85000"/>
                </a:lnSpc>
                <a:spcBef>
                  <a:spcPct val="0"/>
                </a:spcBef>
                <a:spcAft>
                  <a:spcPct val="0"/>
                </a:spcAft>
                <a:defRPr sz="2800" i="1">
                  <a:solidFill>
                    <a:schemeClr val="tx2"/>
                  </a:solidFill>
                  <a:latin typeface="Arial Black" pitchFamily="34" charset="0"/>
                </a:defRPr>
              </a:lvl5pPr>
              <a:lvl6pPr marL="457200" algn="l" rtl="0" fontAlgn="base">
                <a:lnSpc>
                  <a:spcPct val="85000"/>
                </a:lnSpc>
                <a:spcBef>
                  <a:spcPct val="0"/>
                </a:spcBef>
                <a:spcAft>
                  <a:spcPct val="0"/>
                </a:spcAft>
                <a:defRPr sz="2800" i="1">
                  <a:solidFill>
                    <a:schemeClr val="tx2"/>
                  </a:solidFill>
                  <a:latin typeface="Arial Black" pitchFamily="34" charset="0"/>
                </a:defRPr>
              </a:lvl6pPr>
              <a:lvl7pPr marL="914400" algn="l" rtl="0" fontAlgn="base">
                <a:lnSpc>
                  <a:spcPct val="85000"/>
                </a:lnSpc>
                <a:spcBef>
                  <a:spcPct val="0"/>
                </a:spcBef>
                <a:spcAft>
                  <a:spcPct val="0"/>
                </a:spcAft>
                <a:defRPr sz="2800" i="1">
                  <a:solidFill>
                    <a:schemeClr val="tx2"/>
                  </a:solidFill>
                  <a:latin typeface="Arial Black" pitchFamily="34" charset="0"/>
                </a:defRPr>
              </a:lvl7pPr>
              <a:lvl8pPr marL="1371600" algn="l" rtl="0" fontAlgn="base">
                <a:lnSpc>
                  <a:spcPct val="85000"/>
                </a:lnSpc>
                <a:spcBef>
                  <a:spcPct val="0"/>
                </a:spcBef>
                <a:spcAft>
                  <a:spcPct val="0"/>
                </a:spcAft>
                <a:defRPr sz="2800" i="1">
                  <a:solidFill>
                    <a:schemeClr val="tx2"/>
                  </a:solidFill>
                  <a:latin typeface="Arial Black" pitchFamily="34" charset="0"/>
                </a:defRPr>
              </a:lvl8pPr>
              <a:lvl9pPr marL="1828800" algn="l" rtl="0" fontAlgn="base">
                <a:lnSpc>
                  <a:spcPct val="85000"/>
                </a:lnSpc>
                <a:spcBef>
                  <a:spcPct val="0"/>
                </a:spcBef>
                <a:spcAft>
                  <a:spcPct val="0"/>
                </a:spcAft>
                <a:defRPr sz="2800" i="1">
                  <a:solidFill>
                    <a:schemeClr val="tx2"/>
                  </a:solidFill>
                  <a:latin typeface="Arial Black" pitchFamily="34" charset="0"/>
                </a:defRPr>
              </a:lvl9pPr>
            </a:lstStyle>
            <a:p>
              <a:pPr eaLnBrk="1" hangingPunct="1"/>
              <a:r>
                <a:rPr lang="en-US" sz="1600" b="1" i="0" dirty="0">
                  <a:solidFill>
                    <a:srgbClr val="00986E"/>
                  </a:solidFill>
                  <a:latin typeface="Arial" panose="020B0604020202020204" pitchFamily="34" charset="0"/>
                  <a:cs typeface="Arial" panose="020B0604020202020204" pitchFamily="34" charset="0"/>
                </a:rPr>
                <a:t>Alois </a:t>
              </a:r>
              <a:r>
                <a:rPr lang="en-US" sz="1600" b="1" i="0" dirty="0" err="1">
                  <a:solidFill>
                    <a:srgbClr val="00986E"/>
                  </a:solidFill>
                  <a:latin typeface="Arial" panose="020B0604020202020204" pitchFamily="34" charset="0"/>
                  <a:cs typeface="Arial" panose="020B0604020202020204" pitchFamily="34" charset="0"/>
                </a:rPr>
                <a:t>Pískala</a:t>
              </a:r>
              <a:endParaRPr lang="en-US" sz="1400" b="1" i="0" dirty="0">
                <a:solidFill>
                  <a:srgbClr val="00986E"/>
                </a:solidFill>
                <a:latin typeface="Arial" panose="020B0604020202020204" pitchFamily="34" charset="0"/>
                <a:cs typeface="Arial" panose="020B0604020202020204" pitchFamily="34" charset="0"/>
              </a:endParaRPr>
            </a:p>
          </p:txBody>
        </p:sp>
      </p:grpSp>
      <p:grpSp>
        <p:nvGrpSpPr>
          <p:cNvPr id="35" name="Skupina 34">
            <a:extLst>
              <a:ext uri="{FF2B5EF4-FFF2-40B4-BE49-F238E27FC236}">
                <a16:creationId xmlns:a16="http://schemas.microsoft.com/office/drawing/2014/main" id="{D2964307-EA26-8B47-8604-522429EB93B3}"/>
              </a:ext>
            </a:extLst>
          </p:cNvPr>
          <p:cNvGrpSpPr/>
          <p:nvPr/>
        </p:nvGrpSpPr>
        <p:grpSpPr>
          <a:xfrm>
            <a:off x="688236" y="1218020"/>
            <a:ext cx="1854542" cy="2202663"/>
            <a:chOff x="6797999" y="813122"/>
            <a:chExt cx="1854542" cy="2202663"/>
          </a:xfrm>
        </p:grpSpPr>
        <p:pic>
          <p:nvPicPr>
            <p:cNvPr id="18" name="Picture 26" descr="https://www.uochb.cz/upload/files/3c/0c/3c0cffae7c075ea41d996fbf7cece76bfc050b6e.jpg">
              <a:extLst>
                <a:ext uri="{FF2B5EF4-FFF2-40B4-BE49-F238E27FC236}">
                  <a16:creationId xmlns:a16="http://schemas.microsoft.com/office/drawing/2014/main" id="{3155EB9D-B4B7-E04A-8557-C47A99F0F34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797999" y="1091041"/>
              <a:ext cx="1854542" cy="1924744"/>
            </a:xfrm>
            <a:prstGeom prst="rect">
              <a:avLst/>
            </a:prstGeom>
            <a:extLst>
              <a:ext uri="{909E8E84-426E-40DD-AFC4-6F175D3DCCD1}">
                <a14:hiddenFill xmlns:a14="http://schemas.microsoft.com/office/drawing/2010/main">
                  <a:solidFill>
                    <a:srgbClr val="FFFFFF"/>
                  </a:solidFill>
                </a14:hiddenFill>
              </a:ext>
            </a:extLst>
          </p:spPr>
        </p:pic>
        <p:sp>
          <p:nvSpPr>
            <p:cNvPr id="20" name="Nadpis 1">
              <a:extLst>
                <a:ext uri="{FF2B5EF4-FFF2-40B4-BE49-F238E27FC236}">
                  <a16:creationId xmlns:a16="http://schemas.microsoft.com/office/drawing/2014/main" id="{6FD19DCE-0BA7-D54B-AF22-FC593B3CFF2E}"/>
                </a:ext>
              </a:extLst>
            </p:cNvPr>
            <p:cNvSpPr txBox="1">
              <a:spLocks/>
            </p:cNvSpPr>
            <p:nvPr/>
          </p:nvSpPr>
          <p:spPr bwMode="auto">
            <a:xfrm>
              <a:off x="6797999" y="813122"/>
              <a:ext cx="1347947" cy="20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Lst>
          </p:spPr>
          <p:txBody>
            <a:bodyPr vert="horz" wrap="square" lIns="0" tIns="0" rIns="0" bIns="0" numCol="1" anchor="ctr" anchorCtr="0" compatLnSpc="1">
              <a:prstTxWarp prst="textNoShape">
                <a:avLst/>
              </a:prstTxWarp>
              <a:spAutoFit/>
            </a:bodyPr>
            <a:lstStyle>
              <a:lvl1pPr algn="l" rtl="0" fontAlgn="base">
                <a:lnSpc>
                  <a:spcPct val="85000"/>
                </a:lnSpc>
                <a:spcBef>
                  <a:spcPct val="0"/>
                </a:spcBef>
                <a:spcAft>
                  <a:spcPct val="0"/>
                </a:spcAft>
                <a:defRPr sz="2800" i="1">
                  <a:solidFill>
                    <a:schemeClr val="tx2"/>
                  </a:solidFill>
                  <a:latin typeface="+mj-lt"/>
                  <a:ea typeface="+mj-ea"/>
                  <a:cs typeface="+mj-cs"/>
                </a:defRPr>
              </a:lvl1pPr>
              <a:lvl2pPr algn="l" rtl="0" fontAlgn="base">
                <a:lnSpc>
                  <a:spcPct val="85000"/>
                </a:lnSpc>
                <a:spcBef>
                  <a:spcPct val="0"/>
                </a:spcBef>
                <a:spcAft>
                  <a:spcPct val="0"/>
                </a:spcAft>
                <a:defRPr sz="2800" i="1">
                  <a:solidFill>
                    <a:schemeClr val="tx2"/>
                  </a:solidFill>
                  <a:latin typeface="Arial Black" pitchFamily="34" charset="0"/>
                </a:defRPr>
              </a:lvl2pPr>
              <a:lvl3pPr algn="l" rtl="0" fontAlgn="base">
                <a:lnSpc>
                  <a:spcPct val="85000"/>
                </a:lnSpc>
                <a:spcBef>
                  <a:spcPct val="0"/>
                </a:spcBef>
                <a:spcAft>
                  <a:spcPct val="0"/>
                </a:spcAft>
                <a:defRPr sz="2800" i="1">
                  <a:solidFill>
                    <a:schemeClr val="tx2"/>
                  </a:solidFill>
                  <a:latin typeface="Arial Black" pitchFamily="34" charset="0"/>
                </a:defRPr>
              </a:lvl3pPr>
              <a:lvl4pPr algn="l" rtl="0" fontAlgn="base">
                <a:lnSpc>
                  <a:spcPct val="85000"/>
                </a:lnSpc>
                <a:spcBef>
                  <a:spcPct val="0"/>
                </a:spcBef>
                <a:spcAft>
                  <a:spcPct val="0"/>
                </a:spcAft>
                <a:defRPr sz="2800" i="1">
                  <a:solidFill>
                    <a:schemeClr val="tx2"/>
                  </a:solidFill>
                  <a:latin typeface="Arial Black" pitchFamily="34" charset="0"/>
                </a:defRPr>
              </a:lvl4pPr>
              <a:lvl5pPr algn="l" rtl="0" fontAlgn="base">
                <a:lnSpc>
                  <a:spcPct val="85000"/>
                </a:lnSpc>
                <a:spcBef>
                  <a:spcPct val="0"/>
                </a:spcBef>
                <a:spcAft>
                  <a:spcPct val="0"/>
                </a:spcAft>
                <a:defRPr sz="2800" i="1">
                  <a:solidFill>
                    <a:schemeClr val="tx2"/>
                  </a:solidFill>
                  <a:latin typeface="Arial Black" pitchFamily="34" charset="0"/>
                </a:defRPr>
              </a:lvl5pPr>
              <a:lvl6pPr marL="457200" algn="l" rtl="0" fontAlgn="base">
                <a:lnSpc>
                  <a:spcPct val="85000"/>
                </a:lnSpc>
                <a:spcBef>
                  <a:spcPct val="0"/>
                </a:spcBef>
                <a:spcAft>
                  <a:spcPct val="0"/>
                </a:spcAft>
                <a:defRPr sz="2800" i="1">
                  <a:solidFill>
                    <a:schemeClr val="tx2"/>
                  </a:solidFill>
                  <a:latin typeface="Arial Black" pitchFamily="34" charset="0"/>
                </a:defRPr>
              </a:lvl6pPr>
              <a:lvl7pPr marL="914400" algn="l" rtl="0" fontAlgn="base">
                <a:lnSpc>
                  <a:spcPct val="85000"/>
                </a:lnSpc>
                <a:spcBef>
                  <a:spcPct val="0"/>
                </a:spcBef>
                <a:spcAft>
                  <a:spcPct val="0"/>
                </a:spcAft>
                <a:defRPr sz="2800" i="1">
                  <a:solidFill>
                    <a:schemeClr val="tx2"/>
                  </a:solidFill>
                  <a:latin typeface="Arial Black" pitchFamily="34" charset="0"/>
                </a:defRPr>
              </a:lvl7pPr>
              <a:lvl8pPr marL="1371600" algn="l" rtl="0" fontAlgn="base">
                <a:lnSpc>
                  <a:spcPct val="85000"/>
                </a:lnSpc>
                <a:spcBef>
                  <a:spcPct val="0"/>
                </a:spcBef>
                <a:spcAft>
                  <a:spcPct val="0"/>
                </a:spcAft>
                <a:defRPr sz="2800" i="1">
                  <a:solidFill>
                    <a:schemeClr val="tx2"/>
                  </a:solidFill>
                  <a:latin typeface="Arial Black" pitchFamily="34" charset="0"/>
                </a:defRPr>
              </a:lvl8pPr>
              <a:lvl9pPr marL="1828800" algn="l" rtl="0" fontAlgn="base">
                <a:lnSpc>
                  <a:spcPct val="85000"/>
                </a:lnSpc>
                <a:spcBef>
                  <a:spcPct val="0"/>
                </a:spcBef>
                <a:spcAft>
                  <a:spcPct val="0"/>
                </a:spcAft>
                <a:defRPr sz="2800" i="1">
                  <a:solidFill>
                    <a:schemeClr val="tx2"/>
                  </a:solidFill>
                  <a:latin typeface="Arial Black" pitchFamily="34" charset="0"/>
                </a:defRPr>
              </a:lvl9pPr>
            </a:lstStyle>
            <a:p>
              <a:pPr eaLnBrk="1" hangingPunct="1"/>
              <a:r>
                <a:rPr lang="en-US" sz="1600" b="1" i="0" dirty="0">
                  <a:solidFill>
                    <a:srgbClr val="F5AE8E"/>
                  </a:solidFill>
                  <a:latin typeface="Arial" panose="020B0604020202020204" pitchFamily="34" charset="0"/>
                  <a:cs typeface="Arial" panose="020B0604020202020204" pitchFamily="34" charset="0"/>
                </a:rPr>
                <a:t>Antonín</a:t>
              </a:r>
              <a:r>
                <a:rPr lang="en-US" sz="1600" b="1" dirty="0">
                  <a:solidFill>
                    <a:srgbClr val="F5AE8E"/>
                  </a:solidFill>
                  <a:latin typeface="Arial" panose="020B0604020202020204" pitchFamily="34" charset="0"/>
                  <a:cs typeface="Arial" panose="020B0604020202020204" pitchFamily="34" charset="0"/>
                </a:rPr>
                <a:t> </a:t>
              </a:r>
              <a:r>
                <a:rPr lang="en-US" sz="1600" b="1" i="0" dirty="0" err="1">
                  <a:solidFill>
                    <a:srgbClr val="F5AE8E"/>
                  </a:solidFill>
                  <a:latin typeface="Arial" panose="020B0604020202020204" pitchFamily="34" charset="0"/>
                  <a:cs typeface="Arial" panose="020B0604020202020204" pitchFamily="34" charset="0"/>
                </a:rPr>
                <a:t>Holý</a:t>
              </a:r>
              <a:endParaRPr lang="en-US" sz="1600" b="1" i="0" dirty="0">
                <a:solidFill>
                  <a:srgbClr val="F5AE8E"/>
                </a:solidFill>
                <a:latin typeface="Arial" panose="020B0604020202020204" pitchFamily="34" charset="0"/>
                <a:cs typeface="Arial" panose="020B0604020202020204" pitchFamily="34" charset="0"/>
              </a:endParaRPr>
            </a:p>
          </p:txBody>
        </p:sp>
      </p:grpSp>
      <p:grpSp>
        <p:nvGrpSpPr>
          <p:cNvPr id="4" name="Skupina 3">
            <a:extLst>
              <a:ext uri="{FF2B5EF4-FFF2-40B4-BE49-F238E27FC236}">
                <a16:creationId xmlns:a16="http://schemas.microsoft.com/office/drawing/2014/main" id="{0FBF030E-D30D-4E26-A74E-62EDAE3077B2}"/>
              </a:ext>
            </a:extLst>
          </p:cNvPr>
          <p:cNvGrpSpPr/>
          <p:nvPr/>
        </p:nvGrpSpPr>
        <p:grpSpPr>
          <a:xfrm>
            <a:off x="5660976" y="4062236"/>
            <a:ext cx="2259858" cy="1926630"/>
            <a:chOff x="4139549" y="3645530"/>
            <a:chExt cx="2259858" cy="1926630"/>
          </a:xfrm>
        </p:grpSpPr>
        <p:pic>
          <p:nvPicPr>
            <p:cNvPr id="6" name="Picture 24" descr="../Projekty/Expozice%20léků/vzorečky/2-deoxy-5-azacitidine.png">
              <a:extLst>
                <a:ext uri="{FF2B5EF4-FFF2-40B4-BE49-F238E27FC236}">
                  <a16:creationId xmlns:a16="http://schemas.microsoft.com/office/drawing/2014/main" id="{33D822C9-8DA5-0D49-BCD1-30CDF9C5F4F4}"/>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4716110" y="3901102"/>
              <a:ext cx="1231147" cy="1226601"/>
            </a:xfrm>
            <a:prstGeom prst="rect">
              <a:avLst/>
            </a:prstGeom>
            <a:noFill/>
            <a:ln>
              <a:noFill/>
            </a:ln>
          </p:spPr>
        </p:pic>
        <p:sp>
          <p:nvSpPr>
            <p:cNvPr id="14" name="Obdélník 13">
              <a:extLst>
                <a:ext uri="{FF2B5EF4-FFF2-40B4-BE49-F238E27FC236}">
                  <a16:creationId xmlns:a16="http://schemas.microsoft.com/office/drawing/2014/main" id="{1225FC8C-DB6D-4C4C-BF26-B975AB810878}"/>
                </a:ext>
              </a:extLst>
            </p:cNvPr>
            <p:cNvSpPr/>
            <p:nvPr/>
          </p:nvSpPr>
          <p:spPr>
            <a:xfrm>
              <a:off x="4139549" y="3645530"/>
              <a:ext cx="1215397" cy="369332"/>
            </a:xfrm>
            <a:prstGeom prst="rect">
              <a:avLst/>
            </a:prstGeom>
          </p:spPr>
          <p:txBody>
            <a:bodyPr wrap="none">
              <a:spAutoFit/>
            </a:bodyPr>
            <a:lstStyle/>
            <a:p>
              <a:r>
                <a:rPr lang="en-US" sz="1600" dirty="0">
                  <a:solidFill>
                    <a:srgbClr val="00986E"/>
                  </a:solidFill>
                  <a:latin typeface="Arial" panose="020B0604020202020204" pitchFamily="34" charset="0"/>
                  <a:cs typeface="Arial" panose="020B0604020202020204" pitchFamily="34" charset="0"/>
                </a:rPr>
                <a:t>Decitabine</a:t>
              </a:r>
              <a:r>
                <a:rPr lang="cs-CZ" dirty="0">
                  <a:solidFill>
                    <a:srgbClr val="00986E"/>
                  </a:solidFill>
                  <a:latin typeface="Arial" panose="020B0604020202020204" pitchFamily="34" charset="0"/>
                  <a:cs typeface="Arial" panose="020B0604020202020204" pitchFamily="34" charset="0"/>
                </a:rPr>
                <a:t> </a:t>
              </a:r>
              <a:endParaRPr lang="en-US" dirty="0">
                <a:solidFill>
                  <a:srgbClr val="00986E"/>
                </a:solidFill>
                <a:latin typeface="Arial" panose="020B0604020202020204" pitchFamily="34" charset="0"/>
                <a:cs typeface="Arial" panose="020B0604020202020204" pitchFamily="34" charset="0"/>
              </a:endParaRPr>
            </a:p>
          </p:txBody>
        </p:sp>
        <p:pic>
          <p:nvPicPr>
            <p:cNvPr id="21" name="Picture 4" descr="mage result for dacogen">
              <a:extLst>
                <a:ext uri="{FF2B5EF4-FFF2-40B4-BE49-F238E27FC236}">
                  <a16:creationId xmlns:a16="http://schemas.microsoft.com/office/drawing/2014/main" id="{A4D1E2C4-CFE0-594A-8B85-B3CBB73F4B6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5802935" y="4623022"/>
              <a:ext cx="596472" cy="949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Skupina 22">
            <a:extLst>
              <a:ext uri="{FF2B5EF4-FFF2-40B4-BE49-F238E27FC236}">
                <a16:creationId xmlns:a16="http://schemas.microsoft.com/office/drawing/2014/main" id="{88F789DA-A087-B940-8E85-DE225F74364E}"/>
              </a:ext>
            </a:extLst>
          </p:cNvPr>
          <p:cNvGrpSpPr>
            <a:grpSpLocks noChangeAspect="1"/>
          </p:cNvGrpSpPr>
          <p:nvPr/>
        </p:nvGrpSpPr>
        <p:grpSpPr>
          <a:xfrm>
            <a:off x="4092316" y="2438759"/>
            <a:ext cx="5093095" cy="1499829"/>
            <a:chOff x="1698455" y="3701509"/>
            <a:chExt cx="6072955" cy="1788381"/>
          </a:xfrm>
        </p:grpSpPr>
        <p:pic>
          <p:nvPicPr>
            <p:cNvPr id="24" name="Picture 6" descr="ýsledek obrázku pro viread">
              <a:extLst>
                <a:ext uri="{FF2B5EF4-FFF2-40B4-BE49-F238E27FC236}">
                  <a16:creationId xmlns:a16="http://schemas.microsoft.com/office/drawing/2014/main" id="{01417D10-C6F6-AB49-8F64-72AD37C26EE4}"/>
                </a:ext>
              </a:extLst>
            </p:cNvPr>
            <p:cNvPicPr>
              <a:picLocks noChangeAspect="1" noChangeArrowheads="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1698455" y="3811860"/>
              <a:ext cx="1305902" cy="13059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8" descr="ttp://www.csc-pharma.sk/content/images/product/Hepsera.jpg">
              <a:extLst>
                <a:ext uri="{FF2B5EF4-FFF2-40B4-BE49-F238E27FC236}">
                  <a16:creationId xmlns:a16="http://schemas.microsoft.com/office/drawing/2014/main" id="{35A25FA8-7FE1-594D-B75F-3E7742F14CFB}"/>
                </a:ext>
              </a:extLst>
            </p:cNvPr>
            <p:cNvPicPr>
              <a:picLocks noChangeAspect="1" noChangeArrowheads="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748748" y="3701509"/>
              <a:ext cx="1364211" cy="1364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ýsledek obrázku pro truvada">
              <a:extLst>
                <a:ext uri="{FF2B5EF4-FFF2-40B4-BE49-F238E27FC236}">
                  <a16:creationId xmlns:a16="http://schemas.microsoft.com/office/drawing/2014/main" id="{C5BBCD68-6366-DC42-9F3B-32F11AAB1508}"/>
                </a:ext>
              </a:extLst>
            </p:cNvPr>
            <p:cNvPicPr>
              <a:picLocks noChangeAspect="1" noChangeArrowheads="1"/>
            </p:cNvPicPr>
            <p:nvPr/>
          </p:nvPicPr>
          <p:blipFill>
            <a:blip r:embed="rId13" cstate="screen">
              <a:clrChange>
                <a:clrFrom>
                  <a:srgbClr val="FFFFFF"/>
                </a:clrFrom>
                <a:clrTo>
                  <a:srgbClr val="FFFFFF">
                    <a:alpha val="0"/>
                  </a:srgbClr>
                </a:clrTo>
              </a:clrChange>
              <a:extLst>
                <a:ext uri="{BEBA8EAE-BF5A-486C-A8C5-ECC9F3942E4B}">
                  <a14:imgProps xmlns:a14="http://schemas.microsoft.com/office/drawing/2010/main">
                    <a14:imgLayer r:embed="rId1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2948859" y="3922915"/>
              <a:ext cx="1079598" cy="11542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0">
              <a:extLst>
                <a:ext uri="{FF2B5EF4-FFF2-40B4-BE49-F238E27FC236}">
                  <a16:creationId xmlns:a16="http://schemas.microsoft.com/office/drawing/2014/main" id="{DD606706-B971-0E4F-B90B-8ABB6880E8D7}"/>
                </a:ext>
              </a:extLst>
            </p:cNvPr>
            <p:cNvPicPr>
              <a:picLocks noChangeAspect="1"/>
            </p:cNvPicPr>
            <p:nvPr/>
          </p:nvPicPr>
          <p:blipFill>
            <a:blip r:embed="rId15" cstate="screen">
              <a:clrChange>
                <a:clrFrom>
                  <a:srgbClr val="FFFFFF"/>
                </a:clrFrom>
                <a:clrTo>
                  <a:srgbClr val="FFFFFF">
                    <a:alpha val="0"/>
                  </a:srgbClr>
                </a:clrTo>
              </a:clrChange>
              <a:extLst>
                <a:ext uri="{BEBA8EAE-BF5A-486C-A8C5-ECC9F3942E4B}">
                  <a14:imgProps xmlns:a14="http://schemas.microsoft.com/office/drawing/2010/main">
                    <a14:imgLayer r:embed="rId16">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090297" y="4207588"/>
              <a:ext cx="874635" cy="1034161"/>
            </a:xfrm>
            <a:prstGeom prst="rect">
              <a:avLst/>
            </a:prstGeom>
          </p:spPr>
        </p:pic>
        <p:pic>
          <p:nvPicPr>
            <p:cNvPr id="28" name="Picture 41">
              <a:extLst>
                <a:ext uri="{FF2B5EF4-FFF2-40B4-BE49-F238E27FC236}">
                  <a16:creationId xmlns:a16="http://schemas.microsoft.com/office/drawing/2014/main" id="{FF3D5A71-CCAD-8A44-B73E-8AB3CF7ECC9E}"/>
                </a:ext>
              </a:extLst>
            </p:cNvPr>
            <p:cNvPicPr>
              <a:picLocks noChangeAspect="1"/>
            </p:cNvPicPr>
            <p:nvPr/>
          </p:nvPicPr>
          <p:blipFill>
            <a:blip r:embed="rId17" cstate="print">
              <a:clrChange>
                <a:clrFrom>
                  <a:srgbClr val="FFFFFF"/>
                </a:clrFrom>
                <a:clrTo>
                  <a:srgbClr val="FFFFFF">
                    <a:alpha val="0"/>
                  </a:srgbClr>
                </a:clrTo>
              </a:clrChange>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a:ext>
              </a:extLst>
            </a:blip>
            <a:stretch>
              <a:fillRect/>
            </a:stretch>
          </p:blipFill>
          <p:spPr>
            <a:xfrm>
              <a:off x="2602065" y="4163964"/>
              <a:ext cx="635940" cy="1056871"/>
            </a:xfrm>
            <a:prstGeom prst="rect">
              <a:avLst/>
            </a:prstGeom>
          </p:spPr>
        </p:pic>
        <p:pic>
          <p:nvPicPr>
            <p:cNvPr id="29" name="Picture 2" descr="ýsledek obrázku pro stribild">
              <a:extLst>
                <a:ext uri="{FF2B5EF4-FFF2-40B4-BE49-F238E27FC236}">
                  <a16:creationId xmlns:a16="http://schemas.microsoft.com/office/drawing/2014/main" id="{29BB11A1-C1A0-AB43-BCCD-2CB65F295F5B}"/>
                </a:ext>
              </a:extLst>
            </p:cNvPr>
            <p:cNvPicPr>
              <a:picLocks noChangeAspect="1" noChangeArrowheads="1"/>
            </p:cNvPicPr>
            <p:nvPr/>
          </p:nvPicPr>
          <p:blipFill>
            <a:blip r:embed="rId19" cstate="print">
              <a:clrChange>
                <a:clrFrom>
                  <a:srgbClr val="FFFFFF"/>
                </a:clrFrom>
                <a:clrTo>
                  <a:srgbClr val="FFFFFF">
                    <a:alpha val="0"/>
                  </a:srgbClr>
                </a:clrTo>
              </a:clrChange>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6737250" y="4432315"/>
              <a:ext cx="1034160" cy="103416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ýsledek obrázku pro atripla">
              <a:extLst>
                <a:ext uri="{FF2B5EF4-FFF2-40B4-BE49-F238E27FC236}">
                  <a16:creationId xmlns:a16="http://schemas.microsoft.com/office/drawing/2014/main" id="{C2AEA5A7-5F49-7946-8DA8-F24DB05A9A2A}"/>
                </a:ext>
              </a:extLst>
            </p:cNvPr>
            <p:cNvPicPr>
              <a:picLocks noChangeAspect="1" noChangeArrowheads="1"/>
            </p:cNvPicPr>
            <p:nvPr/>
          </p:nvPicPr>
          <p:blipFill>
            <a:blip r:embed="rId21" cstate="print">
              <a:clrChange>
                <a:clrFrom>
                  <a:srgbClr val="FFFFFF"/>
                </a:clrFrom>
                <a:clrTo>
                  <a:srgbClr val="FFFFFF">
                    <a:alpha val="0"/>
                  </a:srgbClr>
                </a:clrTo>
              </a:clrChange>
              <a:extLst>
                <a:ext uri="{BEBA8EAE-BF5A-486C-A8C5-ECC9F3942E4B}">
                  <a14:imgProps xmlns:a14="http://schemas.microsoft.com/office/drawing/2010/main">
                    <a14:imgLayer r:embed="rId22">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671127" y="4015662"/>
              <a:ext cx="1381940" cy="147422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6">
              <a:extLst>
                <a:ext uri="{FF2B5EF4-FFF2-40B4-BE49-F238E27FC236}">
                  <a16:creationId xmlns:a16="http://schemas.microsoft.com/office/drawing/2014/main" id="{D62DA349-1FA9-4E49-BC90-5AF9C9C0C9E8}"/>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887218" y="4950907"/>
              <a:ext cx="639671" cy="427949"/>
            </a:xfrm>
            <a:prstGeom prst="rect">
              <a:avLst/>
            </a:prstGeom>
          </p:spPr>
        </p:pic>
      </p:grpSp>
      <p:sp>
        <p:nvSpPr>
          <p:cNvPr id="33" name="Obdélník 32">
            <a:extLst>
              <a:ext uri="{FF2B5EF4-FFF2-40B4-BE49-F238E27FC236}">
                <a16:creationId xmlns:a16="http://schemas.microsoft.com/office/drawing/2014/main" id="{2924B67B-0A87-C247-91EF-50E85A0D0AA3}"/>
              </a:ext>
            </a:extLst>
          </p:cNvPr>
          <p:cNvSpPr/>
          <p:nvPr/>
        </p:nvSpPr>
        <p:spPr>
          <a:xfrm>
            <a:off x="2836960" y="1133385"/>
            <a:ext cx="1074012" cy="338554"/>
          </a:xfrm>
          <a:prstGeom prst="rect">
            <a:avLst/>
          </a:prstGeom>
        </p:spPr>
        <p:txBody>
          <a:bodyPr wrap="none">
            <a:spAutoFit/>
          </a:bodyPr>
          <a:lstStyle/>
          <a:p>
            <a:r>
              <a:rPr lang="en-US" sz="1600" dirty="0">
                <a:solidFill>
                  <a:srgbClr val="F5AE8E"/>
                </a:solidFill>
                <a:latin typeface="Arial" panose="020B0604020202020204" pitchFamily="34" charset="0"/>
                <a:cs typeface="Arial" panose="020B0604020202020204" pitchFamily="34" charset="0"/>
              </a:rPr>
              <a:t>Tenofovir</a:t>
            </a:r>
            <a:r>
              <a:rPr lang="cs-CZ" sz="1600" dirty="0">
                <a:solidFill>
                  <a:srgbClr val="F5AE8E"/>
                </a:solidFill>
                <a:latin typeface="Arial" panose="020B0604020202020204" pitchFamily="34" charset="0"/>
                <a:cs typeface="Arial" panose="020B0604020202020204" pitchFamily="34" charset="0"/>
              </a:rPr>
              <a:t> </a:t>
            </a:r>
            <a:endParaRPr lang="en-US" sz="1600" dirty="0">
              <a:solidFill>
                <a:srgbClr val="F5AE8E"/>
              </a:solidFill>
              <a:latin typeface="Arial" panose="020B0604020202020204" pitchFamily="34" charset="0"/>
              <a:cs typeface="Arial" panose="020B0604020202020204" pitchFamily="34" charset="0"/>
            </a:endParaRPr>
          </a:p>
        </p:txBody>
      </p:sp>
      <p:grpSp>
        <p:nvGrpSpPr>
          <p:cNvPr id="5" name="Skupina 4">
            <a:extLst>
              <a:ext uri="{FF2B5EF4-FFF2-40B4-BE49-F238E27FC236}">
                <a16:creationId xmlns:a16="http://schemas.microsoft.com/office/drawing/2014/main" id="{DDD57979-8CBA-4C4C-A126-C7A75E16F792}"/>
              </a:ext>
            </a:extLst>
          </p:cNvPr>
          <p:cNvGrpSpPr/>
          <p:nvPr/>
        </p:nvGrpSpPr>
        <p:grpSpPr>
          <a:xfrm>
            <a:off x="2821998" y="4068142"/>
            <a:ext cx="3210769" cy="1956358"/>
            <a:chOff x="2311058" y="3665987"/>
            <a:chExt cx="3210769" cy="1956358"/>
          </a:xfrm>
        </p:grpSpPr>
        <p:pic>
          <p:nvPicPr>
            <p:cNvPr id="36" name="Obrázek 35">
              <a:extLst>
                <a:ext uri="{FF2B5EF4-FFF2-40B4-BE49-F238E27FC236}">
                  <a16:creationId xmlns:a16="http://schemas.microsoft.com/office/drawing/2014/main" id="{5E55D49C-C130-4EA1-906E-73EE905F6F7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2891721" y="3783845"/>
              <a:ext cx="1168624" cy="1229490"/>
            </a:xfrm>
            <a:prstGeom prst="rect">
              <a:avLst/>
            </a:prstGeom>
          </p:spPr>
        </p:pic>
        <p:sp>
          <p:nvSpPr>
            <p:cNvPr id="13" name="Obdélník 12">
              <a:extLst>
                <a:ext uri="{FF2B5EF4-FFF2-40B4-BE49-F238E27FC236}">
                  <a16:creationId xmlns:a16="http://schemas.microsoft.com/office/drawing/2014/main" id="{5FE31698-87F9-D543-8778-4BC9B4353F1C}"/>
                </a:ext>
              </a:extLst>
            </p:cNvPr>
            <p:cNvSpPr/>
            <p:nvPr/>
          </p:nvSpPr>
          <p:spPr>
            <a:xfrm>
              <a:off x="2311058" y="3665987"/>
              <a:ext cx="1237839" cy="369332"/>
            </a:xfrm>
            <a:prstGeom prst="rect">
              <a:avLst/>
            </a:prstGeom>
          </p:spPr>
          <p:txBody>
            <a:bodyPr wrap="none">
              <a:spAutoFit/>
            </a:bodyPr>
            <a:lstStyle/>
            <a:p>
              <a:r>
                <a:rPr lang="en-US" sz="1600" dirty="0" err="1">
                  <a:solidFill>
                    <a:srgbClr val="00986E"/>
                  </a:solidFill>
                  <a:latin typeface="Arial" panose="020B0604020202020204" pitchFamily="34" charset="0"/>
                  <a:cs typeface="Arial" panose="020B0604020202020204" pitchFamily="34" charset="0"/>
                </a:rPr>
                <a:t>Azacitidine</a:t>
              </a:r>
              <a:r>
                <a:rPr lang="cs-CZ" dirty="0">
                  <a:solidFill>
                    <a:srgbClr val="00986E"/>
                  </a:solidFill>
                  <a:latin typeface="Arial" panose="020B0604020202020204" pitchFamily="34" charset="0"/>
                  <a:cs typeface="Arial" panose="020B0604020202020204" pitchFamily="34" charset="0"/>
                </a:rPr>
                <a:t> </a:t>
              </a:r>
              <a:endParaRPr lang="en-US" dirty="0">
                <a:solidFill>
                  <a:srgbClr val="00986E"/>
                </a:solidFill>
                <a:latin typeface="Arial" panose="020B0604020202020204" pitchFamily="34" charset="0"/>
                <a:cs typeface="Arial" panose="020B0604020202020204" pitchFamily="34" charset="0"/>
              </a:endParaRPr>
            </a:p>
          </p:txBody>
        </p:sp>
        <p:pic>
          <p:nvPicPr>
            <p:cNvPr id="22" name="Picture 2" descr="mage result for vidaza">
              <a:extLst>
                <a:ext uri="{FF2B5EF4-FFF2-40B4-BE49-F238E27FC236}">
                  <a16:creationId xmlns:a16="http://schemas.microsoft.com/office/drawing/2014/main" id="{00433D7F-FBE9-034A-A0BD-AE6036B4B529}"/>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a:stretch/>
          </p:blipFill>
          <p:spPr bwMode="auto">
            <a:xfrm>
              <a:off x="3818015" y="4623396"/>
              <a:ext cx="1703812" cy="998949"/>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Nadpis 1">
            <a:extLst>
              <a:ext uri="{FF2B5EF4-FFF2-40B4-BE49-F238E27FC236}">
                <a16:creationId xmlns:a16="http://schemas.microsoft.com/office/drawing/2014/main" id="{8310B56E-7E25-4942-B24B-7F398623CBB9}"/>
              </a:ext>
            </a:extLst>
          </p:cNvPr>
          <p:cNvSpPr txBox="1">
            <a:spLocks/>
          </p:cNvSpPr>
          <p:nvPr/>
        </p:nvSpPr>
        <p:spPr>
          <a:xfrm>
            <a:off x="579600" y="460803"/>
            <a:ext cx="7526393" cy="795529"/>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dirty="0">
                <a:solidFill>
                  <a:srgbClr val="00205B"/>
                </a:solidFill>
                <a:latin typeface="Arial" panose="020B0604020202020204" pitchFamily="34" charset="0"/>
                <a:cs typeface="Arial" panose="020B0604020202020204" pitchFamily="34" charset="0"/>
              </a:rPr>
              <a:t>Compounds of A. </a:t>
            </a:r>
            <a:r>
              <a:rPr lang="en-US" sz="3200" b="1" dirty="0" err="1">
                <a:solidFill>
                  <a:srgbClr val="00205B"/>
                </a:solidFill>
                <a:latin typeface="Arial" panose="020B0604020202020204" pitchFamily="34" charset="0"/>
                <a:cs typeface="Arial" panose="020B0604020202020204" pitchFamily="34" charset="0"/>
              </a:rPr>
              <a:t>Holý</a:t>
            </a:r>
            <a:r>
              <a:rPr lang="cs-CZ" sz="3200" b="1" dirty="0">
                <a:solidFill>
                  <a:srgbClr val="00205B"/>
                </a:solidFill>
                <a:latin typeface="Arial" panose="020B0604020202020204" pitchFamily="34" charset="0"/>
                <a:cs typeface="Arial" panose="020B0604020202020204" pitchFamily="34" charset="0"/>
              </a:rPr>
              <a:t> and </a:t>
            </a:r>
            <a:r>
              <a:rPr lang="en-US" sz="3200" b="1" dirty="0">
                <a:solidFill>
                  <a:srgbClr val="00205B"/>
                </a:solidFill>
                <a:latin typeface="Arial" panose="020B0604020202020204" pitchFamily="34" charset="0"/>
                <a:cs typeface="Arial" panose="020B0604020202020204" pitchFamily="34" charset="0"/>
              </a:rPr>
              <a:t>A. </a:t>
            </a:r>
            <a:r>
              <a:rPr lang="en-US" sz="3200" b="1" dirty="0" err="1">
                <a:solidFill>
                  <a:srgbClr val="00205B"/>
                </a:solidFill>
                <a:latin typeface="Arial" panose="020B0604020202020204" pitchFamily="34" charset="0"/>
                <a:cs typeface="Arial" panose="020B0604020202020204" pitchFamily="34" charset="0"/>
              </a:rPr>
              <a:t>Pískala</a:t>
            </a:r>
            <a:endParaRPr lang="en-US" sz="3200" b="1" dirty="0">
              <a:solidFill>
                <a:srgbClr val="00205B"/>
              </a:solidFill>
              <a:latin typeface="Arial" panose="020B0604020202020204" pitchFamily="34" charset="0"/>
              <a:cs typeface="Arial" panose="020B0604020202020204" pitchFamily="34" charset="0"/>
            </a:endParaRPr>
          </a:p>
        </p:txBody>
      </p:sp>
      <p:sp>
        <p:nvSpPr>
          <p:cNvPr id="2" name="Rectangle 22">
            <a:extLst>
              <a:ext uri="{FF2B5EF4-FFF2-40B4-BE49-F238E27FC236}">
                <a16:creationId xmlns:a16="http://schemas.microsoft.com/office/drawing/2014/main" id="{6D234ED9-4730-3A47-857C-AD7EB3A05E91}"/>
              </a:ext>
            </a:extLst>
          </p:cNvPr>
          <p:cNvSpPr>
            <a:spLocks noChangeArrowheads="1"/>
          </p:cNvSpPr>
          <p:nvPr/>
        </p:nvSpPr>
        <p:spPr bwMode="auto">
          <a:xfrm>
            <a:off x="3319171" y="132718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kt 2">
            <a:extLst>
              <a:ext uri="{FF2B5EF4-FFF2-40B4-BE49-F238E27FC236}">
                <a16:creationId xmlns:a16="http://schemas.microsoft.com/office/drawing/2014/main" id="{ECE04693-55CE-8441-BF21-10667FB371CD}"/>
              </a:ext>
            </a:extLst>
          </p:cNvPr>
          <p:cNvGraphicFramePr>
            <a:graphicFrameLocks noChangeAspect="1"/>
          </p:cNvGraphicFramePr>
          <p:nvPr>
            <p:extLst>
              <p:ext uri="{D42A27DB-BD31-4B8C-83A1-F6EECF244321}">
                <p14:modId xmlns:p14="http://schemas.microsoft.com/office/powerpoint/2010/main" val="4049417291"/>
              </p:ext>
            </p:extLst>
          </p:nvPr>
        </p:nvGraphicFramePr>
        <p:xfrm>
          <a:off x="8309255" y="1354316"/>
          <a:ext cx="1707720" cy="1191187"/>
        </p:xfrm>
        <a:graphic>
          <a:graphicData uri="http://schemas.openxmlformats.org/presentationml/2006/ole">
            <mc:AlternateContent xmlns:mc="http://schemas.openxmlformats.org/markup-compatibility/2006">
              <mc:Choice xmlns:v="urn:schemas-microsoft-com:vml" Requires="v">
                <p:oleObj r:id="rId26" imgW="1943100" imgH="1358900" progId="ChemDraw.Document.6.0">
                  <p:embed/>
                </p:oleObj>
              </mc:Choice>
              <mc:Fallback>
                <p:oleObj r:id="rId26" imgW="1943100" imgH="1358900" progId="ChemDraw.Document.6.0">
                  <p:embed/>
                  <p:pic>
                    <p:nvPicPr>
                      <p:cNvPr id="0" name="Object 2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309255" y="1354316"/>
                        <a:ext cx="1707720" cy="1191187"/>
                      </a:xfrm>
                      <a:prstGeom prst="rect">
                        <a:avLst/>
                      </a:prstGeom>
                      <a:noFill/>
                    </p:spPr>
                  </p:pic>
                </p:oleObj>
              </mc:Fallback>
            </mc:AlternateContent>
          </a:graphicData>
        </a:graphic>
      </p:graphicFrame>
      <p:grpSp>
        <p:nvGrpSpPr>
          <p:cNvPr id="41" name="Skupina 40">
            <a:extLst>
              <a:ext uri="{FF2B5EF4-FFF2-40B4-BE49-F238E27FC236}">
                <a16:creationId xmlns:a16="http://schemas.microsoft.com/office/drawing/2014/main" id="{C4310C42-C1CE-4CFA-94AE-6466BE73D125}"/>
              </a:ext>
            </a:extLst>
          </p:cNvPr>
          <p:cNvGrpSpPr/>
          <p:nvPr/>
        </p:nvGrpSpPr>
        <p:grpSpPr>
          <a:xfrm>
            <a:off x="666457" y="6190512"/>
            <a:ext cx="1292334" cy="246221"/>
            <a:chOff x="468999" y="6190509"/>
            <a:chExt cx="1292334" cy="246221"/>
          </a:xfrm>
        </p:grpSpPr>
        <p:sp>
          <p:nvSpPr>
            <p:cNvPr id="42" name="TextovéPole 41">
              <a:extLst>
                <a:ext uri="{FF2B5EF4-FFF2-40B4-BE49-F238E27FC236}">
                  <a16:creationId xmlns:a16="http://schemas.microsoft.com/office/drawing/2014/main" id="{D456E72A-D85F-4DEB-8AB1-2A6A031EC4D4}"/>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43" name="Grafický objekt 42">
              <a:extLst>
                <a:ext uri="{FF2B5EF4-FFF2-40B4-BE49-F238E27FC236}">
                  <a16:creationId xmlns:a16="http://schemas.microsoft.com/office/drawing/2014/main" id="{CC359C61-64A9-4428-8B4D-C424B82926F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68999" y="6215539"/>
              <a:ext cx="213995" cy="213995"/>
            </a:xfrm>
            <a:prstGeom prst="rect">
              <a:avLst/>
            </a:prstGeom>
          </p:spPr>
        </p:pic>
      </p:grpSp>
      <p:grpSp>
        <p:nvGrpSpPr>
          <p:cNvPr id="44" name="Skupina 43">
            <a:extLst>
              <a:ext uri="{FF2B5EF4-FFF2-40B4-BE49-F238E27FC236}">
                <a16:creationId xmlns:a16="http://schemas.microsoft.com/office/drawing/2014/main" id="{D6B4BA9D-BDFF-4AE3-8681-31BB9B6EDEAF}"/>
              </a:ext>
            </a:extLst>
          </p:cNvPr>
          <p:cNvGrpSpPr/>
          <p:nvPr/>
        </p:nvGrpSpPr>
        <p:grpSpPr>
          <a:xfrm>
            <a:off x="28576" y="1"/>
            <a:ext cx="12131039" cy="396243"/>
            <a:chOff x="28576" y="1"/>
            <a:chExt cx="12131039" cy="396243"/>
          </a:xfrm>
        </p:grpSpPr>
        <p:pic>
          <p:nvPicPr>
            <p:cNvPr id="45" name="Grafický objekt 44">
              <a:extLst>
                <a:ext uri="{FF2B5EF4-FFF2-40B4-BE49-F238E27FC236}">
                  <a16:creationId xmlns:a16="http://schemas.microsoft.com/office/drawing/2014/main" id="{15AB6E2A-DA05-4582-847D-CC2CFACA2903}"/>
                </a:ext>
              </a:extLst>
            </p:cNvPr>
            <p:cNvPicPr>
              <a:picLocks noChangeAspect="1"/>
            </p:cNvPicPr>
            <p:nvPr/>
          </p:nvPicPr>
          <p:blipFill rotWithShape="1">
            <a:blip r:embed="rId30" cstate="print">
              <a:extLst>
                <a:ext uri="{28A0092B-C50C-407E-A947-70E740481C1C}">
                  <a14:useLocalDpi xmlns:a14="http://schemas.microsoft.com/office/drawing/2010/main"/>
                </a:ext>
                <a:ext uri="{96DAC541-7B7A-43D3-8B79-37D633B846F1}">
                  <asvg:svgBlip xmlns:asvg="http://schemas.microsoft.com/office/drawing/2016/SVG/main" r:embed="rId31"/>
                </a:ext>
              </a:extLst>
            </a:blip>
            <a:srcRect l="92410" t="764" r="1417"/>
            <a:stretch/>
          </p:blipFill>
          <p:spPr>
            <a:xfrm rot="5400000">
              <a:off x="4367530" y="-4338953"/>
              <a:ext cx="396243" cy="9074152"/>
            </a:xfrm>
            <a:prstGeom prst="rect">
              <a:avLst/>
            </a:prstGeom>
          </p:spPr>
        </p:pic>
        <p:pic>
          <p:nvPicPr>
            <p:cNvPr id="46" name="Grafický objekt 45">
              <a:extLst>
                <a:ext uri="{FF2B5EF4-FFF2-40B4-BE49-F238E27FC236}">
                  <a16:creationId xmlns:a16="http://schemas.microsoft.com/office/drawing/2014/main" id="{54F54C86-2749-4840-8A9D-E3E4F7BCF746}"/>
                </a:ext>
              </a:extLst>
            </p:cNvPr>
            <p:cNvPicPr>
              <a:picLocks noChangeAspect="1"/>
            </p:cNvPicPr>
            <p:nvPr/>
          </p:nvPicPr>
          <p:blipFill rotWithShape="1">
            <a:blip r:embed="rId30" cstate="print">
              <a:extLst>
                <a:ext uri="{28A0092B-C50C-407E-A947-70E740481C1C}">
                  <a14:useLocalDpi xmlns:a14="http://schemas.microsoft.com/office/drawing/2010/main"/>
                </a:ext>
                <a:ext uri="{96DAC541-7B7A-43D3-8B79-37D633B846F1}">
                  <asvg:svgBlip xmlns:asvg="http://schemas.microsoft.com/office/drawing/2016/SVG/main" r:embed="rId31"/>
                </a:ext>
              </a:extLst>
            </a:blip>
            <a:srcRect l="92410" t="66778" r="1417"/>
            <a:stretch/>
          </p:blipFill>
          <p:spPr>
            <a:xfrm rot="5400000">
              <a:off x="10442575" y="-1320795"/>
              <a:ext cx="396243" cy="3037836"/>
            </a:xfrm>
            <a:prstGeom prst="rect">
              <a:avLst/>
            </a:prstGeom>
          </p:spPr>
        </p:pic>
      </p:grpSp>
    </p:spTree>
    <p:extLst>
      <p:ext uri="{BB962C8B-B14F-4D97-AF65-F5344CB8AC3E}">
        <p14:creationId xmlns:p14="http://schemas.microsoft.com/office/powerpoint/2010/main" val="2063919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246253-FABE-134E-B2EA-B5D30B81FEB6}"/>
              </a:ext>
            </a:extLst>
          </p:cNvPr>
          <p:cNvSpPr>
            <a:spLocks noGrp="1"/>
          </p:cNvSpPr>
          <p:nvPr>
            <p:ph type="ctrTitle"/>
          </p:nvPr>
        </p:nvSpPr>
        <p:spPr>
          <a:xfrm>
            <a:off x="579600" y="460800"/>
            <a:ext cx="8279181" cy="1041400"/>
          </a:xfrm>
        </p:spPr>
        <p:txBody>
          <a:bodyPr anchor="t">
            <a:noAutofit/>
          </a:bodyPr>
          <a:lstStyle/>
          <a:p>
            <a:pPr algn="l"/>
            <a:r>
              <a:rPr lang="en-US" sz="3200" b="1" dirty="0">
                <a:solidFill>
                  <a:srgbClr val="00205B"/>
                </a:solidFill>
                <a:latin typeface="Arial" panose="020B0604020202020204" pitchFamily="34" charset="0"/>
                <a:cs typeface="Arial" panose="020B0604020202020204" pitchFamily="34" charset="0"/>
              </a:rPr>
              <a:t>Acyclic nucleoside phosphonates (ANPs)</a:t>
            </a:r>
          </a:p>
        </p:txBody>
      </p:sp>
      <p:sp>
        <p:nvSpPr>
          <p:cNvPr id="39" name="Rectangle 10">
            <a:extLst>
              <a:ext uri="{FF2B5EF4-FFF2-40B4-BE49-F238E27FC236}">
                <a16:creationId xmlns:a16="http://schemas.microsoft.com/office/drawing/2014/main" id="{2FAE8712-D27F-4F45-8A5E-1F7B379D898B}"/>
              </a:ext>
            </a:extLst>
          </p:cNvPr>
          <p:cNvSpPr/>
          <p:nvPr/>
        </p:nvSpPr>
        <p:spPr>
          <a:xfrm>
            <a:off x="581001" y="1027387"/>
            <a:ext cx="3771002" cy="734187"/>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cs-CZ"/>
          </a:p>
        </p:txBody>
      </p:sp>
      <p:pic>
        <p:nvPicPr>
          <p:cNvPr id="41" name="Picture 3" descr="ACAR 1">
            <a:extLst>
              <a:ext uri="{FF2B5EF4-FFF2-40B4-BE49-F238E27FC236}">
                <a16:creationId xmlns:a16="http://schemas.microsoft.com/office/drawing/2014/main" id="{76C1A910-DB70-EF48-B395-737D6948390C}"/>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4709" b="25849"/>
          <a:stretch/>
        </p:blipFill>
        <p:spPr bwMode="auto">
          <a:xfrm>
            <a:off x="5272500" y="1453776"/>
            <a:ext cx="4820440" cy="42796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5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a:extLst>
              <a:ext uri="{FF2B5EF4-FFF2-40B4-BE49-F238E27FC236}">
                <a16:creationId xmlns:a16="http://schemas.microsoft.com/office/drawing/2014/main" id="{D24E74E6-C440-1C4C-8563-86496E43FC0D}"/>
              </a:ext>
            </a:extLst>
          </p:cNvPr>
          <p:cNvSpPr txBox="1"/>
          <p:nvPr/>
        </p:nvSpPr>
        <p:spPr>
          <a:xfrm>
            <a:off x="590651" y="1216959"/>
            <a:ext cx="4301251" cy="369332"/>
          </a:xfrm>
          <a:prstGeom prst="rect">
            <a:avLst/>
          </a:prstGeom>
          <a:noFill/>
        </p:spPr>
        <p:txBody>
          <a:bodyPr wrap="square" rtlCol="0">
            <a:spAutoFit/>
          </a:bodyPr>
          <a:lstStyle/>
          <a:p>
            <a:r>
              <a:rPr lang="en-US" dirty="0">
                <a:solidFill>
                  <a:srgbClr val="00205B"/>
                </a:solidFill>
                <a:latin typeface="Arial" panose="020B0604020202020204" pitchFamily="34" charset="0"/>
                <a:cs typeface="Arial" panose="020B0604020202020204" pitchFamily="34" charset="0"/>
              </a:rPr>
              <a:t>Key partnership: “</a:t>
            </a:r>
            <a:r>
              <a:rPr lang="en-US" dirty="0" err="1">
                <a:solidFill>
                  <a:srgbClr val="00205B"/>
                </a:solidFill>
                <a:latin typeface="Arial" panose="020B0604020202020204" pitchFamily="34" charset="0"/>
                <a:cs typeface="Arial" panose="020B0604020202020204" pitchFamily="34" charset="0"/>
              </a:rPr>
              <a:t>Holý</a:t>
            </a:r>
            <a:r>
              <a:rPr lang="en-US" dirty="0">
                <a:solidFill>
                  <a:srgbClr val="00205B"/>
                </a:solidFill>
                <a:latin typeface="Arial" panose="020B0604020202020204" pitchFamily="34" charset="0"/>
                <a:cs typeface="Arial" panose="020B0604020202020204" pitchFamily="34" charset="0"/>
              </a:rPr>
              <a:t>” Trinity </a:t>
            </a:r>
          </a:p>
        </p:txBody>
      </p:sp>
      <p:graphicFrame>
        <p:nvGraphicFramePr>
          <p:cNvPr id="7" name="Diagram 6">
            <a:extLst>
              <a:ext uri="{FF2B5EF4-FFF2-40B4-BE49-F238E27FC236}">
                <a16:creationId xmlns:a16="http://schemas.microsoft.com/office/drawing/2014/main" id="{275D3D4B-DE89-409B-884F-58290A04C6C1}"/>
              </a:ext>
            </a:extLst>
          </p:cNvPr>
          <p:cNvGraphicFramePr/>
          <p:nvPr>
            <p:extLst>
              <p:ext uri="{D42A27DB-BD31-4B8C-83A1-F6EECF244321}">
                <p14:modId xmlns:p14="http://schemas.microsoft.com/office/powerpoint/2010/main" val="1139957983"/>
              </p:ext>
            </p:extLst>
          </p:nvPr>
        </p:nvGraphicFramePr>
        <p:xfrm>
          <a:off x="257418" y="1761571"/>
          <a:ext cx="4820440" cy="4253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ovéPole 3">
            <a:extLst>
              <a:ext uri="{FF2B5EF4-FFF2-40B4-BE49-F238E27FC236}">
                <a16:creationId xmlns:a16="http://schemas.microsoft.com/office/drawing/2014/main" id="{1A91F929-5274-436C-8A35-07F8125CD725}"/>
              </a:ext>
            </a:extLst>
          </p:cNvPr>
          <p:cNvSpPr txBox="1"/>
          <p:nvPr/>
        </p:nvSpPr>
        <p:spPr>
          <a:xfrm>
            <a:off x="321044" y="2567201"/>
            <a:ext cx="2197100" cy="1384995"/>
          </a:xfrm>
          <a:prstGeom prst="rect">
            <a:avLst/>
          </a:prstGeom>
          <a:noFill/>
        </p:spPr>
        <p:txBody>
          <a:bodyPr wrap="square" rtlCol="0">
            <a:spAutoFit/>
          </a:bodyPr>
          <a:lstStyle/>
          <a:p>
            <a:pPr lvl="0" algn="r"/>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Synthesis</a:t>
            </a:r>
          </a:p>
          <a:p>
            <a:pPr lvl="0" algn="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IOCB Prague</a:t>
            </a:r>
          </a:p>
          <a:p>
            <a:pPr lvl="0" algn="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Prague</a:t>
            </a:r>
            <a:endParaRPr lang="cs-CZ"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algn="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Czechia</a:t>
            </a:r>
          </a:p>
          <a:p>
            <a:pPr lvl="0" algn="r"/>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Antonín </a:t>
            </a:r>
            <a:r>
              <a:rPr lang="en-US" sz="1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Holý</a:t>
            </a:r>
            <a:endParaRPr lang="cs-CZ" sz="1400" dirty="0">
              <a:solidFill>
                <a:schemeClr val="bg1"/>
              </a:solidFill>
            </a:endParaRPr>
          </a:p>
          <a:p>
            <a:pPr algn="r"/>
            <a:endParaRPr lang="cs-CZ" sz="1400" dirty="0"/>
          </a:p>
        </p:txBody>
      </p:sp>
      <p:sp>
        <p:nvSpPr>
          <p:cNvPr id="12" name="TextovéPole 11">
            <a:extLst>
              <a:ext uri="{FF2B5EF4-FFF2-40B4-BE49-F238E27FC236}">
                <a16:creationId xmlns:a16="http://schemas.microsoft.com/office/drawing/2014/main" id="{1D5F2892-D2FE-4644-A2F3-1E8B10D96150}"/>
              </a:ext>
            </a:extLst>
          </p:cNvPr>
          <p:cNvSpPr txBox="1"/>
          <p:nvPr/>
        </p:nvSpPr>
        <p:spPr>
          <a:xfrm>
            <a:off x="2712786" y="2567201"/>
            <a:ext cx="2197100" cy="1169551"/>
          </a:xfrm>
          <a:prstGeom prst="rect">
            <a:avLst/>
          </a:prstGeom>
          <a:noFill/>
        </p:spPr>
        <p:txBody>
          <a:bodyPr wrap="square" rtlCol="0">
            <a:spAutoFit/>
          </a:bodyPr>
          <a:lstStyle/>
          <a:p>
            <a:pPr lvl="0"/>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Virology</a:t>
            </a:r>
          </a:p>
          <a:p>
            <a:pPr lvl="0"/>
            <a:r>
              <a:rPr lang="en-US" sz="14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Rega</a:t>
            </a: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Institute</a:t>
            </a:r>
            <a:b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KU Leuven</a:t>
            </a:r>
            <a:endParaRPr lang="cs-CZ"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Belgium</a:t>
            </a:r>
            <a:endParaRPr lang="cs-CZ"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lvl="0"/>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Erik De </a:t>
            </a:r>
            <a:r>
              <a:rPr lang="en-US" sz="14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Clercq</a:t>
            </a:r>
            <a:endParaRPr lang="cs-CZ" sz="1400" dirty="0">
              <a:solidFill>
                <a:schemeClr val="bg1"/>
              </a:solidFill>
            </a:endParaRPr>
          </a:p>
        </p:txBody>
      </p:sp>
      <p:grpSp>
        <p:nvGrpSpPr>
          <p:cNvPr id="13" name="Skupina 12">
            <a:extLst>
              <a:ext uri="{FF2B5EF4-FFF2-40B4-BE49-F238E27FC236}">
                <a16:creationId xmlns:a16="http://schemas.microsoft.com/office/drawing/2014/main" id="{F6C808A3-2160-4291-AD17-3EA34A6A4E11}"/>
              </a:ext>
            </a:extLst>
          </p:cNvPr>
          <p:cNvGrpSpPr/>
          <p:nvPr/>
        </p:nvGrpSpPr>
        <p:grpSpPr>
          <a:xfrm>
            <a:off x="666457" y="6190512"/>
            <a:ext cx="1292334" cy="246221"/>
            <a:chOff x="468999" y="6190509"/>
            <a:chExt cx="1292334" cy="246221"/>
          </a:xfrm>
        </p:grpSpPr>
        <p:sp>
          <p:nvSpPr>
            <p:cNvPr id="14" name="TextovéPole 13">
              <a:extLst>
                <a:ext uri="{FF2B5EF4-FFF2-40B4-BE49-F238E27FC236}">
                  <a16:creationId xmlns:a16="http://schemas.microsoft.com/office/drawing/2014/main" id="{E6E58B74-A0AE-4DCE-A107-34617E0E3624}"/>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8" name="Grafický objekt 17">
              <a:extLst>
                <a:ext uri="{FF2B5EF4-FFF2-40B4-BE49-F238E27FC236}">
                  <a16:creationId xmlns:a16="http://schemas.microsoft.com/office/drawing/2014/main" id="{2495B0F6-864E-472D-8913-99187331DA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8999" y="6215539"/>
              <a:ext cx="213995" cy="213995"/>
            </a:xfrm>
            <a:prstGeom prst="rect">
              <a:avLst/>
            </a:prstGeom>
          </p:spPr>
        </p:pic>
      </p:grpSp>
      <p:grpSp>
        <p:nvGrpSpPr>
          <p:cNvPr id="19" name="Skupina 18">
            <a:extLst>
              <a:ext uri="{FF2B5EF4-FFF2-40B4-BE49-F238E27FC236}">
                <a16:creationId xmlns:a16="http://schemas.microsoft.com/office/drawing/2014/main" id="{5F3BD030-4DAC-4CDB-B194-C67E048684FB}"/>
              </a:ext>
            </a:extLst>
          </p:cNvPr>
          <p:cNvGrpSpPr/>
          <p:nvPr/>
        </p:nvGrpSpPr>
        <p:grpSpPr>
          <a:xfrm>
            <a:off x="28576" y="1"/>
            <a:ext cx="12131039" cy="396243"/>
            <a:chOff x="28576" y="1"/>
            <a:chExt cx="12131039" cy="396243"/>
          </a:xfrm>
        </p:grpSpPr>
        <p:pic>
          <p:nvPicPr>
            <p:cNvPr id="20" name="Grafický objekt 19">
              <a:extLst>
                <a:ext uri="{FF2B5EF4-FFF2-40B4-BE49-F238E27FC236}">
                  <a16:creationId xmlns:a16="http://schemas.microsoft.com/office/drawing/2014/main" id="{A6F9EC9E-79E9-4085-8DDA-46B2041C10B7}"/>
                </a:ext>
              </a:extLst>
            </p:cNvPr>
            <p:cNvPicPr>
              <a:picLocks noChangeAspect="1"/>
            </p:cNvPicPr>
            <p:nvPr/>
          </p:nvPicPr>
          <p:blipFill rotWithShape="1">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l="92410" t="764" r="1417"/>
            <a:stretch/>
          </p:blipFill>
          <p:spPr>
            <a:xfrm rot="5400000">
              <a:off x="4367530" y="-4338953"/>
              <a:ext cx="396243" cy="9074152"/>
            </a:xfrm>
            <a:prstGeom prst="rect">
              <a:avLst/>
            </a:prstGeom>
          </p:spPr>
        </p:pic>
        <p:pic>
          <p:nvPicPr>
            <p:cNvPr id="22" name="Grafický objekt 21">
              <a:extLst>
                <a:ext uri="{FF2B5EF4-FFF2-40B4-BE49-F238E27FC236}">
                  <a16:creationId xmlns:a16="http://schemas.microsoft.com/office/drawing/2014/main" id="{89CF9CDD-4346-492C-81C9-3866376A37F3}"/>
                </a:ext>
              </a:extLst>
            </p:cNvPr>
            <p:cNvPicPr>
              <a:picLocks noChangeAspect="1"/>
            </p:cNvPicPr>
            <p:nvPr/>
          </p:nvPicPr>
          <p:blipFill rotWithShape="1">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l="92410" t="66778" r="1417"/>
            <a:stretch/>
          </p:blipFill>
          <p:spPr>
            <a:xfrm rot="5400000">
              <a:off x="10442575" y="-1320795"/>
              <a:ext cx="396243" cy="3037836"/>
            </a:xfrm>
            <a:prstGeom prst="rect">
              <a:avLst/>
            </a:prstGeom>
          </p:spPr>
        </p:pic>
      </p:grpSp>
    </p:spTree>
    <p:extLst>
      <p:ext uri="{BB962C8B-B14F-4D97-AF65-F5344CB8AC3E}">
        <p14:creationId xmlns:p14="http://schemas.microsoft.com/office/powerpoint/2010/main" val="3304714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1AECAA1-38C4-F743-A4ED-6A1F6C252D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19637" y="2164083"/>
            <a:ext cx="8193841" cy="3842861"/>
          </a:xfrm>
          <a:prstGeom prst="rect">
            <a:avLst/>
          </a:prstGeom>
        </p:spPr>
      </p:pic>
      <p:sp>
        <p:nvSpPr>
          <p:cNvPr id="4" name="TextovéPole 3">
            <a:extLst>
              <a:ext uri="{FF2B5EF4-FFF2-40B4-BE49-F238E27FC236}">
                <a16:creationId xmlns:a16="http://schemas.microsoft.com/office/drawing/2014/main" id="{19E2412F-8E95-BF4A-8597-F92DB8A45408}"/>
              </a:ext>
            </a:extLst>
          </p:cNvPr>
          <p:cNvSpPr txBox="1"/>
          <p:nvPr/>
        </p:nvSpPr>
        <p:spPr>
          <a:xfrm>
            <a:off x="579600" y="462280"/>
            <a:ext cx="6304976"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PhD program at IOCB Prague</a:t>
            </a:r>
            <a:endParaRPr lang="cs-CZ" sz="3000" b="1" dirty="0">
              <a:solidFill>
                <a:srgbClr val="00205B"/>
              </a:solidFill>
              <a:latin typeface="Arial" panose="020B0604020202020204" pitchFamily="34" charset="0"/>
              <a:cs typeface="Arial" panose="020B0604020202020204" pitchFamily="34" charset="0"/>
            </a:endParaRPr>
          </a:p>
        </p:txBody>
      </p:sp>
      <p:sp>
        <p:nvSpPr>
          <p:cNvPr id="5" name="TextovéPole 14">
            <a:extLst>
              <a:ext uri="{FF2B5EF4-FFF2-40B4-BE49-F238E27FC236}">
                <a16:creationId xmlns:a16="http://schemas.microsoft.com/office/drawing/2014/main" id="{687951B9-0339-C043-B500-E4E801094880}"/>
              </a:ext>
            </a:extLst>
          </p:cNvPr>
          <p:cNvSpPr txBox="1"/>
          <p:nvPr/>
        </p:nvSpPr>
        <p:spPr>
          <a:xfrm>
            <a:off x="579600" y="1016278"/>
            <a:ext cx="11032800" cy="985398"/>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en-US" sz="1600" dirty="0">
                <a:solidFill>
                  <a:srgbClr val="00205B"/>
                </a:solidFill>
                <a:latin typeface="Arial" panose="020B0604020202020204" pitchFamily="34" charset="0"/>
                <a:cs typeface="Arial" panose="020B0604020202020204" pitchFamily="34" charset="0"/>
              </a:rPr>
              <a:t>IOCB Prague is looking for talented, independent, and highly motivated PhD students with an MSc degree or equivalent in life sciences or related fields</a:t>
            </a:r>
          </a:p>
          <a:p>
            <a:pPr algn="r">
              <a:lnSpc>
                <a:spcPct val="125000"/>
              </a:lnSpc>
            </a:pPr>
            <a:r>
              <a:rPr lang="en-US" sz="1600" b="1" dirty="0">
                <a:solidFill>
                  <a:srgbClr val="00205B"/>
                </a:solidFill>
                <a:latin typeface="Arial" panose="020B0604020202020204" pitchFamily="34" charset="0"/>
                <a:cs typeface="Arial" panose="020B0604020202020204" pitchFamily="34" charset="0"/>
              </a:rPr>
              <a:t>►</a:t>
            </a:r>
            <a:r>
              <a:rPr lang="cs-CZ" sz="1600" b="1" dirty="0">
                <a:solidFill>
                  <a:srgbClr val="00205B"/>
                </a:solidFill>
                <a:latin typeface="Arial" panose="020B0604020202020204" pitchFamily="34" charset="0"/>
                <a:cs typeface="Arial" panose="020B0604020202020204" pitchFamily="34" charset="0"/>
              </a:rPr>
              <a:t>  www.uochb.cz/phd</a:t>
            </a:r>
            <a:endParaRPr lang="en-US" sz="1600" b="1" dirty="0">
              <a:solidFill>
                <a:srgbClr val="00205B"/>
              </a:solidFill>
              <a:latin typeface="Arial" panose="020B0604020202020204" pitchFamily="34" charset="0"/>
              <a:cs typeface="Arial" panose="020B0604020202020204" pitchFamily="34" charset="0"/>
            </a:endParaRPr>
          </a:p>
        </p:txBody>
      </p:sp>
      <p:grpSp>
        <p:nvGrpSpPr>
          <p:cNvPr id="11" name="Skupina 10">
            <a:extLst>
              <a:ext uri="{FF2B5EF4-FFF2-40B4-BE49-F238E27FC236}">
                <a16:creationId xmlns:a16="http://schemas.microsoft.com/office/drawing/2014/main" id="{BDD9D6BA-21F1-43F1-B41C-F79BF3609960}"/>
              </a:ext>
            </a:extLst>
          </p:cNvPr>
          <p:cNvGrpSpPr/>
          <p:nvPr/>
        </p:nvGrpSpPr>
        <p:grpSpPr>
          <a:xfrm>
            <a:off x="666457" y="6190512"/>
            <a:ext cx="1292334" cy="246221"/>
            <a:chOff x="468999" y="6190509"/>
            <a:chExt cx="1292334" cy="246221"/>
          </a:xfrm>
        </p:grpSpPr>
        <p:sp>
          <p:nvSpPr>
            <p:cNvPr id="12" name="TextovéPole 11">
              <a:extLst>
                <a:ext uri="{FF2B5EF4-FFF2-40B4-BE49-F238E27FC236}">
                  <a16:creationId xmlns:a16="http://schemas.microsoft.com/office/drawing/2014/main" id="{9F828119-97B5-42EC-9B14-5C894E7F3F06}"/>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3" name="Grafický objekt 12">
              <a:extLst>
                <a:ext uri="{FF2B5EF4-FFF2-40B4-BE49-F238E27FC236}">
                  <a16:creationId xmlns:a16="http://schemas.microsoft.com/office/drawing/2014/main" id="{866818B9-222A-4732-9387-FEE3DB89AC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999" y="6215539"/>
              <a:ext cx="213995" cy="213995"/>
            </a:xfrm>
            <a:prstGeom prst="rect">
              <a:avLst/>
            </a:prstGeom>
          </p:spPr>
        </p:pic>
      </p:grpSp>
      <p:grpSp>
        <p:nvGrpSpPr>
          <p:cNvPr id="14" name="Skupina 13">
            <a:extLst>
              <a:ext uri="{FF2B5EF4-FFF2-40B4-BE49-F238E27FC236}">
                <a16:creationId xmlns:a16="http://schemas.microsoft.com/office/drawing/2014/main" id="{B055FEA9-FE78-49A1-995B-3EF763FF2DC2}"/>
              </a:ext>
            </a:extLst>
          </p:cNvPr>
          <p:cNvGrpSpPr/>
          <p:nvPr/>
        </p:nvGrpSpPr>
        <p:grpSpPr>
          <a:xfrm>
            <a:off x="28576" y="1"/>
            <a:ext cx="12131039" cy="396243"/>
            <a:chOff x="28576" y="1"/>
            <a:chExt cx="12131039" cy="396243"/>
          </a:xfrm>
        </p:grpSpPr>
        <p:pic>
          <p:nvPicPr>
            <p:cNvPr id="15" name="Grafický objekt 14">
              <a:extLst>
                <a:ext uri="{FF2B5EF4-FFF2-40B4-BE49-F238E27FC236}">
                  <a16:creationId xmlns:a16="http://schemas.microsoft.com/office/drawing/2014/main" id="{05F2133F-5B86-4FC5-8661-83DBF3B210DF}"/>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2410" t="764" r="1417"/>
            <a:stretch/>
          </p:blipFill>
          <p:spPr>
            <a:xfrm rot="5400000">
              <a:off x="4367530" y="-4338953"/>
              <a:ext cx="396243" cy="9074152"/>
            </a:xfrm>
            <a:prstGeom prst="rect">
              <a:avLst/>
            </a:prstGeom>
          </p:spPr>
        </p:pic>
        <p:pic>
          <p:nvPicPr>
            <p:cNvPr id="16" name="Grafický objekt 15">
              <a:extLst>
                <a:ext uri="{FF2B5EF4-FFF2-40B4-BE49-F238E27FC236}">
                  <a16:creationId xmlns:a16="http://schemas.microsoft.com/office/drawing/2014/main" id="{6A4E3E2A-8E5F-4940-82E2-86AD19BFD11C}"/>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2410" t="66778" r="1417"/>
            <a:stretch/>
          </p:blipFill>
          <p:spPr>
            <a:xfrm rot="5400000">
              <a:off x="10442575" y="-1320795"/>
              <a:ext cx="396243" cy="3037836"/>
            </a:xfrm>
            <a:prstGeom prst="rect">
              <a:avLst/>
            </a:prstGeom>
          </p:spPr>
        </p:pic>
      </p:grpSp>
    </p:spTree>
    <p:extLst>
      <p:ext uri="{BB962C8B-B14F-4D97-AF65-F5344CB8AC3E}">
        <p14:creationId xmlns:p14="http://schemas.microsoft.com/office/powerpoint/2010/main" val="1980146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9E2412F-8E95-BF4A-8597-F92DB8A45408}"/>
              </a:ext>
            </a:extLst>
          </p:cNvPr>
          <p:cNvSpPr txBox="1"/>
          <p:nvPr/>
        </p:nvSpPr>
        <p:spPr>
          <a:xfrm>
            <a:off x="579600" y="462280"/>
            <a:ext cx="6916157"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Postdoc positions at IOCB Prague</a:t>
            </a:r>
            <a:endParaRPr lang="cs-CZ" sz="3000" b="1" dirty="0">
              <a:solidFill>
                <a:srgbClr val="00205B"/>
              </a:solidFill>
              <a:latin typeface="Arial" panose="020B0604020202020204" pitchFamily="34" charset="0"/>
              <a:cs typeface="Arial" panose="020B0604020202020204" pitchFamily="34" charset="0"/>
            </a:endParaRPr>
          </a:p>
        </p:txBody>
      </p:sp>
      <p:sp>
        <p:nvSpPr>
          <p:cNvPr id="5" name="TextovéPole 14">
            <a:extLst>
              <a:ext uri="{FF2B5EF4-FFF2-40B4-BE49-F238E27FC236}">
                <a16:creationId xmlns:a16="http://schemas.microsoft.com/office/drawing/2014/main" id="{687951B9-0339-C043-B500-E4E801094880}"/>
              </a:ext>
            </a:extLst>
          </p:cNvPr>
          <p:cNvSpPr txBox="1"/>
          <p:nvPr/>
        </p:nvSpPr>
        <p:spPr>
          <a:xfrm>
            <a:off x="579600" y="1016281"/>
            <a:ext cx="10936125" cy="1600951"/>
          </a:xfrm>
          <a:prstGeom prst="rect">
            <a:avLst/>
          </a:prstGeom>
          <a:noFill/>
        </p:spPr>
        <p:txBody>
          <a:bodyPr wrap="square" rtlCol="0">
            <a:spAutoFit/>
          </a:bodyPr>
          <a:lstStyle/>
          <a:p>
            <a:pPr marL="285750" indent="-285750">
              <a:lnSpc>
                <a:spcPct val="125000"/>
              </a:lnSpc>
              <a:buFont typeface="Arial" panose="020B0604020202020204" pitchFamily="34" charset="0"/>
              <a:buChar char="◦"/>
            </a:pPr>
            <a:r>
              <a:rPr lang="en-US" sz="1600" dirty="0">
                <a:solidFill>
                  <a:srgbClr val="00205B"/>
                </a:solidFill>
                <a:latin typeface="Arial" panose="020B0604020202020204" pitchFamily="34" charset="0"/>
                <a:cs typeface="Arial" panose="020B0604020202020204" pitchFamily="34" charset="0"/>
              </a:rPr>
              <a:t>IOCB has a lot to offer</a:t>
            </a:r>
          </a:p>
          <a:p>
            <a:pPr marL="285750" indent="-285750">
              <a:lnSpc>
                <a:spcPct val="125000"/>
              </a:lnSpc>
              <a:buFont typeface="Arial" panose="020B0604020202020204" pitchFamily="34" charset="0"/>
              <a:buChar char="◦"/>
            </a:pPr>
            <a:r>
              <a:rPr lang="en-US" sz="1600" dirty="0">
                <a:solidFill>
                  <a:srgbClr val="00205B"/>
                </a:solidFill>
                <a:latin typeface="Arial" panose="020B0604020202020204" pitchFamily="34" charset="0"/>
                <a:cs typeface="Arial" panose="020B0604020202020204" pitchFamily="34" charset="0"/>
              </a:rPr>
              <a:t>110+ young researchers in our growing community of IOCB postdocs</a:t>
            </a:r>
          </a:p>
          <a:p>
            <a:pPr marL="285750" indent="-285750">
              <a:lnSpc>
                <a:spcPct val="125000"/>
              </a:lnSpc>
              <a:buFont typeface="Arial" panose="020B0604020202020204" pitchFamily="34" charset="0"/>
              <a:buChar char="◦"/>
            </a:pPr>
            <a:r>
              <a:rPr lang="en-US" sz="1600" dirty="0">
                <a:solidFill>
                  <a:srgbClr val="00205B"/>
                </a:solidFill>
                <a:latin typeface="Arial" panose="020B0604020202020204" pitchFamily="34" charset="0"/>
                <a:cs typeface="Arial" panose="020B0604020202020204" pitchFamily="34" charset="0"/>
              </a:rPr>
              <a:t>40 % of them are international</a:t>
            </a:r>
          </a:p>
          <a:p>
            <a:pPr marL="285750" indent="-285750">
              <a:lnSpc>
                <a:spcPct val="125000"/>
              </a:lnSpc>
              <a:buFont typeface="Arial" panose="020B0604020202020204" pitchFamily="34" charset="0"/>
              <a:buChar char="◦"/>
            </a:pPr>
            <a:r>
              <a:rPr lang="en-US" sz="1600" dirty="0">
                <a:solidFill>
                  <a:srgbClr val="00205B"/>
                </a:solidFill>
                <a:latin typeface="Arial" panose="020B0604020202020204" pitchFamily="34" charset="0"/>
                <a:cs typeface="Arial" panose="020B0604020202020204" pitchFamily="34" charset="0"/>
              </a:rPr>
              <a:t>fellowships for postdocs available </a:t>
            </a:r>
          </a:p>
          <a:p>
            <a:pPr algn="r">
              <a:lnSpc>
                <a:spcPct val="125000"/>
              </a:lnSpc>
            </a:pPr>
            <a:r>
              <a:rPr lang="en-US" sz="1600" b="1" dirty="0">
                <a:solidFill>
                  <a:srgbClr val="00205B"/>
                </a:solidFill>
                <a:latin typeface="Arial" panose="020B0604020202020204" pitchFamily="34" charset="0"/>
                <a:cs typeface="Arial" panose="020B0604020202020204" pitchFamily="34" charset="0"/>
              </a:rPr>
              <a:t>► www.uochb.cz/en/open-positions</a:t>
            </a:r>
          </a:p>
        </p:txBody>
      </p:sp>
      <p:grpSp>
        <p:nvGrpSpPr>
          <p:cNvPr id="11" name="Skupina 10">
            <a:extLst>
              <a:ext uri="{FF2B5EF4-FFF2-40B4-BE49-F238E27FC236}">
                <a16:creationId xmlns:a16="http://schemas.microsoft.com/office/drawing/2014/main" id="{33CE09E4-983A-47C2-994A-A07C97C40B8C}"/>
              </a:ext>
            </a:extLst>
          </p:cNvPr>
          <p:cNvGrpSpPr/>
          <p:nvPr/>
        </p:nvGrpSpPr>
        <p:grpSpPr>
          <a:xfrm>
            <a:off x="666457" y="6190512"/>
            <a:ext cx="1292334" cy="246221"/>
            <a:chOff x="468999" y="6190509"/>
            <a:chExt cx="1292334" cy="246221"/>
          </a:xfrm>
        </p:grpSpPr>
        <p:sp>
          <p:nvSpPr>
            <p:cNvPr id="12" name="TextovéPole 11">
              <a:extLst>
                <a:ext uri="{FF2B5EF4-FFF2-40B4-BE49-F238E27FC236}">
                  <a16:creationId xmlns:a16="http://schemas.microsoft.com/office/drawing/2014/main" id="{F48C443D-B8F3-42C9-9685-DEC4E8CC3E75}"/>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3" name="Grafický objekt 12">
              <a:extLst>
                <a:ext uri="{FF2B5EF4-FFF2-40B4-BE49-F238E27FC236}">
                  <a16:creationId xmlns:a16="http://schemas.microsoft.com/office/drawing/2014/main" id="{CEBAD388-B65C-4B27-973B-3D1EE213D7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999" y="6215539"/>
              <a:ext cx="213995" cy="213995"/>
            </a:xfrm>
            <a:prstGeom prst="rect">
              <a:avLst/>
            </a:prstGeom>
          </p:spPr>
        </p:pic>
      </p:grpSp>
      <p:grpSp>
        <p:nvGrpSpPr>
          <p:cNvPr id="14" name="Skupina 13">
            <a:extLst>
              <a:ext uri="{FF2B5EF4-FFF2-40B4-BE49-F238E27FC236}">
                <a16:creationId xmlns:a16="http://schemas.microsoft.com/office/drawing/2014/main" id="{14E0F01D-CAF0-432F-8625-F247B341C396}"/>
              </a:ext>
            </a:extLst>
          </p:cNvPr>
          <p:cNvGrpSpPr/>
          <p:nvPr/>
        </p:nvGrpSpPr>
        <p:grpSpPr>
          <a:xfrm>
            <a:off x="28576" y="1"/>
            <a:ext cx="12131039" cy="396243"/>
            <a:chOff x="28576" y="1"/>
            <a:chExt cx="12131039" cy="396243"/>
          </a:xfrm>
        </p:grpSpPr>
        <p:pic>
          <p:nvPicPr>
            <p:cNvPr id="15" name="Grafický objekt 14">
              <a:extLst>
                <a:ext uri="{FF2B5EF4-FFF2-40B4-BE49-F238E27FC236}">
                  <a16:creationId xmlns:a16="http://schemas.microsoft.com/office/drawing/2014/main" id="{BA6DB07B-ED15-42BF-81AA-B1722073EDF8}"/>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92410" t="764" r="1417"/>
            <a:stretch/>
          </p:blipFill>
          <p:spPr>
            <a:xfrm rot="5400000">
              <a:off x="4367530" y="-4338953"/>
              <a:ext cx="396243" cy="9074152"/>
            </a:xfrm>
            <a:prstGeom prst="rect">
              <a:avLst/>
            </a:prstGeom>
          </p:spPr>
        </p:pic>
        <p:pic>
          <p:nvPicPr>
            <p:cNvPr id="16" name="Grafický objekt 15">
              <a:extLst>
                <a:ext uri="{FF2B5EF4-FFF2-40B4-BE49-F238E27FC236}">
                  <a16:creationId xmlns:a16="http://schemas.microsoft.com/office/drawing/2014/main" id="{2DB497FB-BB71-40DF-A049-707E826BBF0A}"/>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92410" t="66778" r="1417"/>
            <a:stretch/>
          </p:blipFill>
          <p:spPr>
            <a:xfrm rot="5400000">
              <a:off x="10442575" y="-1320795"/>
              <a:ext cx="396243" cy="3037836"/>
            </a:xfrm>
            <a:prstGeom prst="rect">
              <a:avLst/>
            </a:prstGeom>
          </p:spPr>
        </p:pic>
      </p:grpSp>
    </p:spTree>
    <p:extLst>
      <p:ext uri="{BB962C8B-B14F-4D97-AF65-F5344CB8AC3E}">
        <p14:creationId xmlns:p14="http://schemas.microsoft.com/office/powerpoint/2010/main" val="2593102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p:cNvSpPr txBox="1"/>
          <p:nvPr/>
        </p:nvSpPr>
        <p:spPr>
          <a:xfrm>
            <a:off x="7680686" y="3795571"/>
            <a:ext cx="3947677" cy="553998"/>
          </a:xfrm>
          <a:prstGeom prst="rect">
            <a:avLst/>
          </a:prstGeom>
          <a:noFill/>
        </p:spPr>
        <p:txBody>
          <a:bodyPr wrap="square" rtlCol="0">
            <a:spAutoFit/>
          </a:bodyPr>
          <a:lstStyle/>
          <a:p>
            <a:pPr algn="r"/>
            <a:r>
              <a:rPr lang="cs-CZ" sz="3000" b="1" dirty="0" err="1">
                <a:solidFill>
                  <a:srgbClr val="00205B"/>
                </a:solidFill>
                <a:latin typeface="Arial" panose="020B0604020202020204" pitchFamily="34" charset="0"/>
                <a:cs typeface="Arial" panose="020B0604020202020204" pitchFamily="34" charset="0"/>
              </a:rPr>
              <a:t>Discover</a:t>
            </a:r>
            <a:r>
              <a:rPr lang="cs-CZ" sz="3000" b="1" dirty="0">
                <a:solidFill>
                  <a:srgbClr val="00205B"/>
                </a:solidFill>
                <a:latin typeface="Arial" panose="020B0604020202020204" pitchFamily="34" charset="0"/>
                <a:cs typeface="Arial" panose="020B0604020202020204" pitchFamily="34" charset="0"/>
              </a:rPr>
              <a:t> more</a:t>
            </a:r>
            <a:endParaRPr lang="en-US" sz="3000" b="1" dirty="0">
              <a:solidFill>
                <a:srgbClr val="00205B"/>
              </a:solidFill>
              <a:latin typeface="Arial" panose="020B0604020202020204" pitchFamily="34" charset="0"/>
              <a:cs typeface="Arial" panose="020B0604020202020204" pitchFamily="34" charset="0"/>
            </a:endParaRPr>
          </a:p>
        </p:txBody>
      </p:sp>
      <p:sp>
        <p:nvSpPr>
          <p:cNvPr id="29" name="TextovéPole 14"/>
          <p:cNvSpPr txBox="1"/>
          <p:nvPr/>
        </p:nvSpPr>
        <p:spPr>
          <a:xfrm>
            <a:off x="9954757" y="4285268"/>
            <a:ext cx="1673686" cy="416011"/>
          </a:xfrm>
          <a:prstGeom prst="rect">
            <a:avLst/>
          </a:prstGeom>
          <a:noFill/>
        </p:spPr>
        <p:txBody>
          <a:bodyPr wrap="square" rtlCol="0">
            <a:spAutoFit/>
          </a:bodyPr>
          <a:lstStyle/>
          <a:p>
            <a:pPr algn="r">
              <a:lnSpc>
                <a:spcPct val="150000"/>
              </a:lnSpc>
            </a:pPr>
            <a:r>
              <a:rPr lang="en-US" sz="1600" dirty="0">
                <a:solidFill>
                  <a:srgbClr val="002060"/>
                </a:solidFill>
                <a:latin typeface="Arial" panose="020B0604020202020204" pitchFamily="34" charset="0"/>
                <a:ea typeface="Arial Black" charset="0"/>
                <a:cs typeface="Arial" panose="020B0604020202020204" pitchFamily="34" charset="0"/>
              </a:rPr>
              <a:t>www.uochb.cz</a:t>
            </a:r>
          </a:p>
        </p:txBody>
      </p:sp>
      <p:pic>
        <p:nvPicPr>
          <p:cNvPr id="15" name="Obrázek 14" descr="Obsah obrázku interiér, hrníček, stůl, přepážka&#10;&#10;Popis byl vytvořen automaticky">
            <a:extLst>
              <a:ext uri="{FF2B5EF4-FFF2-40B4-BE49-F238E27FC236}">
                <a16:creationId xmlns:a16="http://schemas.microsoft.com/office/drawing/2014/main" id="{A7E3D252-19C6-401B-839B-A328C3C3647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5638" r="8930" b="1027"/>
          <a:stretch/>
        </p:blipFill>
        <p:spPr>
          <a:xfrm>
            <a:off x="563556" y="1712298"/>
            <a:ext cx="6427794" cy="4122602"/>
          </a:xfrm>
          <a:prstGeom prst="rect">
            <a:avLst/>
          </a:prstGeom>
        </p:spPr>
      </p:pic>
      <p:pic>
        <p:nvPicPr>
          <p:cNvPr id="44" name="Grafický objekt 43">
            <a:extLst>
              <a:ext uri="{FF2B5EF4-FFF2-40B4-BE49-F238E27FC236}">
                <a16:creationId xmlns:a16="http://schemas.microsoft.com/office/drawing/2014/main" id="{278BB0F8-0E34-41A4-A480-B11E03895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0757" y="4388759"/>
            <a:ext cx="288000" cy="288000"/>
          </a:xfrm>
          <a:prstGeom prst="rect">
            <a:avLst/>
          </a:prstGeom>
        </p:spPr>
      </p:pic>
      <p:sp>
        <p:nvSpPr>
          <p:cNvPr id="45" name="TextovéPole 44">
            <a:extLst>
              <a:ext uri="{FF2B5EF4-FFF2-40B4-BE49-F238E27FC236}">
                <a16:creationId xmlns:a16="http://schemas.microsoft.com/office/drawing/2014/main" id="{BBF3929D-FD26-4AD1-A72A-B28BB9B91F57}"/>
              </a:ext>
            </a:extLst>
          </p:cNvPr>
          <p:cNvSpPr txBox="1"/>
          <p:nvPr/>
        </p:nvSpPr>
        <p:spPr>
          <a:xfrm>
            <a:off x="7224218" y="1615880"/>
            <a:ext cx="4404226" cy="1169551"/>
          </a:xfrm>
          <a:prstGeom prst="rect">
            <a:avLst/>
          </a:prstGeom>
          <a:noFill/>
        </p:spPr>
        <p:txBody>
          <a:bodyPr wrap="square" rtlCol="0">
            <a:spAutoFit/>
          </a:bodyPr>
          <a:lstStyle/>
          <a:p>
            <a:pPr algn="r"/>
            <a:r>
              <a:rPr lang="en-US" sz="1400" b="1" dirty="0">
                <a:solidFill>
                  <a:srgbClr val="00205B"/>
                </a:solidFill>
                <a:latin typeface="Arial" panose="020B0604020202020204" pitchFamily="34" charset="0"/>
                <a:cs typeface="Arial" panose="020B0604020202020204" pitchFamily="34" charset="0"/>
              </a:rPr>
              <a:t>Institute of Organic Chemistry and Biochemistry of the Czech Academy of Sciences</a:t>
            </a:r>
          </a:p>
          <a:p>
            <a:pPr algn="r"/>
            <a:r>
              <a:rPr lang="en-US" sz="1400" dirty="0" err="1">
                <a:solidFill>
                  <a:srgbClr val="00205B"/>
                </a:solidFill>
                <a:latin typeface="Arial" panose="020B0604020202020204" pitchFamily="34" charset="0"/>
                <a:cs typeface="Arial" panose="020B0604020202020204" pitchFamily="34" charset="0"/>
              </a:rPr>
              <a:t>Flemingovo</a:t>
            </a:r>
            <a:r>
              <a:rPr lang="en-US" sz="1400" dirty="0">
                <a:solidFill>
                  <a:srgbClr val="00205B"/>
                </a:solidFill>
                <a:latin typeface="Arial" panose="020B0604020202020204" pitchFamily="34" charset="0"/>
                <a:cs typeface="Arial" panose="020B0604020202020204" pitchFamily="34" charset="0"/>
              </a:rPr>
              <a:t> </a:t>
            </a:r>
            <a:r>
              <a:rPr lang="en-US" sz="1400" dirty="0" err="1">
                <a:solidFill>
                  <a:srgbClr val="00205B"/>
                </a:solidFill>
                <a:latin typeface="Arial" panose="020B0604020202020204" pitchFamily="34" charset="0"/>
                <a:cs typeface="Arial" panose="020B0604020202020204" pitchFamily="34" charset="0"/>
              </a:rPr>
              <a:t>náměstí</a:t>
            </a:r>
            <a:r>
              <a:rPr lang="en-US" sz="1400" dirty="0">
                <a:solidFill>
                  <a:srgbClr val="00205B"/>
                </a:solidFill>
                <a:latin typeface="Arial" panose="020B0604020202020204" pitchFamily="34" charset="0"/>
                <a:cs typeface="Arial" panose="020B0604020202020204" pitchFamily="34" charset="0"/>
              </a:rPr>
              <a:t> 542/2</a:t>
            </a:r>
            <a:br>
              <a:rPr lang="en-US" sz="1400" dirty="0">
                <a:solidFill>
                  <a:srgbClr val="00205B"/>
                </a:solidFill>
                <a:latin typeface="Arial" panose="020B0604020202020204" pitchFamily="34" charset="0"/>
                <a:cs typeface="Arial" panose="020B0604020202020204" pitchFamily="34" charset="0"/>
              </a:rPr>
            </a:br>
            <a:r>
              <a:rPr lang="en-US" sz="1400" dirty="0">
                <a:solidFill>
                  <a:srgbClr val="00205B"/>
                </a:solidFill>
                <a:latin typeface="Arial" panose="020B0604020202020204" pitchFamily="34" charset="0"/>
                <a:cs typeface="Arial" panose="020B0604020202020204" pitchFamily="34" charset="0"/>
              </a:rPr>
              <a:t>166 10 Praha 6</a:t>
            </a:r>
            <a:br>
              <a:rPr lang="en-US" sz="1400" dirty="0">
                <a:solidFill>
                  <a:srgbClr val="00205B"/>
                </a:solidFill>
                <a:latin typeface="Arial" panose="020B0604020202020204" pitchFamily="34" charset="0"/>
                <a:cs typeface="Arial" panose="020B0604020202020204" pitchFamily="34" charset="0"/>
              </a:rPr>
            </a:br>
            <a:r>
              <a:rPr lang="en-US" sz="1400" dirty="0">
                <a:solidFill>
                  <a:srgbClr val="00205B"/>
                </a:solidFill>
                <a:latin typeface="Arial" panose="020B0604020202020204" pitchFamily="34" charset="0"/>
                <a:cs typeface="Arial" panose="020B0604020202020204" pitchFamily="34" charset="0"/>
              </a:rPr>
              <a:t>Czech Republic</a:t>
            </a:r>
            <a:endParaRPr lang="en-US" sz="2400" b="1" dirty="0">
              <a:solidFill>
                <a:srgbClr val="00205B"/>
              </a:solidFill>
              <a:latin typeface="Arial" panose="020B0604020202020204" pitchFamily="34" charset="0"/>
              <a:cs typeface="Arial" panose="020B0604020202020204" pitchFamily="34" charset="0"/>
            </a:endParaRPr>
          </a:p>
        </p:txBody>
      </p:sp>
      <p:grpSp>
        <p:nvGrpSpPr>
          <p:cNvPr id="16" name="Skupina 15">
            <a:extLst>
              <a:ext uri="{FF2B5EF4-FFF2-40B4-BE49-F238E27FC236}">
                <a16:creationId xmlns:a16="http://schemas.microsoft.com/office/drawing/2014/main" id="{5D507FA2-565D-4BFD-B31F-CAB1F4516B1A}"/>
              </a:ext>
            </a:extLst>
          </p:cNvPr>
          <p:cNvGrpSpPr/>
          <p:nvPr/>
        </p:nvGrpSpPr>
        <p:grpSpPr>
          <a:xfrm>
            <a:off x="28576" y="1"/>
            <a:ext cx="12131039" cy="396243"/>
            <a:chOff x="28576" y="1"/>
            <a:chExt cx="12131039" cy="396243"/>
          </a:xfrm>
        </p:grpSpPr>
        <p:pic>
          <p:nvPicPr>
            <p:cNvPr id="17" name="Grafický objekt 16">
              <a:extLst>
                <a:ext uri="{FF2B5EF4-FFF2-40B4-BE49-F238E27FC236}">
                  <a16:creationId xmlns:a16="http://schemas.microsoft.com/office/drawing/2014/main" id="{D87B6FC5-175E-4271-8258-0996418EFA8C}"/>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2410" t="764" r="1417"/>
            <a:stretch/>
          </p:blipFill>
          <p:spPr>
            <a:xfrm rot="5400000">
              <a:off x="4367530" y="-4338953"/>
              <a:ext cx="396243" cy="9074152"/>
            </a:xfrm>
            <a:prstGeom prst="rect">
              <a:avLst/>
            </a:prstGeom>
          </p:spPr>
        </p:pic>
        <p:pic>
          <p:nvPicPr>
            <p:cNvPr id="18" name="Grafický objekt 17">
              <a:extLst>
                <a:ext uri="{FF2B5EF4-FFF2-40B4-BE49-F238E27FC236}">
                  <a16:creationId xmlns:a16="http://schemas.microsoft.com/office/drawing/2014/main" id="{646F2968-16CE-47C4-B9F0-EF111563F660}"/>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2410" t="66778" r="1417"/>
            <a:stretch/>
          </p:blipFill>
          <p:spPr>
            <a:xfrm rot="5400000">
              <a:off x="10442575" y="-1320795"/>
              <a:ext cx="396243" cy="3037836"/>
            </a:xfrm>
            <a:prstGeom prst="rect">
              <a:avLst/>
            </a:prstGeom>
          </p:spPr>
        </p:pic>
      </p:grpSp>
      <p:pic>
        <p:nvPicPr>
          <p:cNvPr id="3" name="Grafický objekt 2">
            <a:extLst>
              <a:ext uri="{FF2B5EF4-FFF2-40B4-BE49-F238E27FC236}">
                <a16:creationId xmlns:a16="http://schemas.microsoft.com/office/drawing/2014/main" id="{62E9CF4E-3321-7E28-9792-F1FE22C6D7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969" y="639401"/>
            <a:ext cx="1841860" cy="862147"/>
          </a:xfrm>
          <a:prstGeom prst="rect">
            <a:avLst/>
          </a:prstGeom>
        </p:spPr>
      </p:pic>
      <p:grpSp>
        <p:nvGrpSpPr>
          <p:cNvPr id="4" name="Skupina 3">
            <a:extLst>
              <a:ext uri="{FF2B5EF4-FFF2-40B4-BE49-F238E27FC236}">
                <a16:creationId xmlns:a16="http://schemas.microsoft.com/office/drawing/2014/main" id="{169D387A-FD7F-3CC2-B3EF-06F8934873C6}"/>
              </a:ext>
            </a:extLst>
          </p:cNvPr>
          <p:cNvGrpSpPr/>
          <p:nvPr/>
        </p:nvGrpSpPr>
        <p:grpSpPr>
          <a:xfrm>
            <a:off x="9317473" y="5038640"/>
            <a:ext cx="2361469" cy="796260"/>
            <a:chOff x="4949987" y="5922254"/>
            <a:chExt cx="2361469" cy="796260"/>
          </a:xfrm>
        </p:grpSpPr>
        <p:sp>
          <p:nvSpPr>
            <p:cNvPr id="6" name="Obdélník 1">
              <a:extLst>
                <a:ext uri="{FF2B5EF4-FFF2-40B4-BE49-F238E27FC236}">
                  <a16:creationId xmlns:a16="http://schemas.microsoft.com/office/drawing/2014/main" id="{5D6A1F1C-C1E4-986C-70B6-23DEA019CE91}"/>
                </a:ext>
              </a:extLst>
            </p:cNvPr>
            <p:cNvSpPr/>
            <p:nvPr/>
          </p:nvSpPr>
          <p:spPr>
            <a:xfrm>
              <a:off x="5919728" y="5922254"/>
              <a:ext cx="1391728" cy="416011"/>
            </a:xfrm>
            <a:prstGeom prst="rect">
              <a:avLst/>
            </a:prstGeom>
          </p:spPr>
          <p:txBody>
            <a:bodyPr wrap="none">
              <a:spAutoFit/>
            </a:bodyPr>
            <a:lstStyle/>
            <a:p>
              <a:pPr>
                <a:lnSpc>
                  <a:spcPct val="150000"/>
                </a:lnSpc>
              </a:pPr>
              <a:r>
                <a:rPr lang="en-US" sz="1600" b="1" dirty="0" err="1">
                  <a:solidFill>
                    <a:srgbClr val="002060"/>
                  </a:solidFill>
                  <a:latin typeface="Arial" panose="020B0604020202020204" pitchFamily="34" charset="0"/>
                  <a:ea typeface="Arial Black" charset="0"/>
                  <a:cs typeface="Arial" panose="020B0604020202020204" pitchFamily="34" charset="0"/>
                </a:rPr>
                <a:t>IOCBPrague</a:t>
              </a:r>
              <a:endParaRPr lang="en-US" sz="1600" b="1" dirty="0">
                <a:solidFill>
                  <a:srgbClr val="002060"/>
                </a:solidFill>
                <a:latin typeface="Arial" panose="020B0604020202020204" pitchFamily="34" charset="0"/>
                <a:ea typeface="Arial Black" charset="0"/>
                <a:cs typeface="Arial" panose="020B0604020202020204" pitchFamily="34" charset="0"/>
              </a:endParaRPr>
            </a:p>
          </p:txBody>
        </p:sp>
        <p:grpSp>
          <p:nvGrpSpPr>
            <p:cNvPr id="8" name="Skupina 7">
              <a:extLst>
                <a:ext uri="{FF2B5EF4-FFF2-40B4-BE49-F238E27FC236}">
                  <a16:creationId xmlns:a16="http://schemas.microsoft.com/office/drawing/2014/main" id="{45CA6226-5A92-CEA3-31A0-EA480AFD6053}"/>
                </a:ext>
              </a:extLst>
            </p:cNvPr>
            <p:cNvGrpSpPr/>
            <p:nvPr/>
          </p:nvGrpSpPr>
          <p:grpSpPr>
            <a:xfrm>
              <a:off x="4949987" y="6426042"/>
              <a:ext cx="2279888" cy="292472"/>
              <a:chOff x="4949987" y="6426042"/>
              <a:chExt cx="2279888" cy="292472"/>
            </a:xfrm>
          </p:grpSpPr>
          <p:pic>
            <p:nvPicPr>
              <p:cNvPr id="9" name="Grafický objekt 8">
                <a:extLst>
                  <a:ext uri="{FF2B5EF4-FFF2-40B4-BE49-F238E27FC236}">
                    <a16:creationId xmlns:a16="http://schemas.microsoft.com/office/drawing/2014/main" id="{C126AF66-7893-71A7-F6FC-A58255030B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6546571" y="6427988"/>
                <a:ext cx="281632" cy="281632"/>
              </a:xfrm>
              <a:prstGeom prst="rect">
                <a:avLst/>
              </a:prstGeom>
            </p:spPr>
          </p:pic>
          <p:pic>
            <p:nvPicPr>
              <p:cNvPr id="10" name="Grafický objekt 32">
                <a:extLst>
                  <a:ext uri="{FF2B5EF4-FFF2-40B4-BE49-F238E27FC236}">
                    <a16:creationId xmlns:a16="http://schemas.microsoft.com/office/drawing/2014/main" id="{4A47D542-348B-4CFC-A5A2-BDB4F9AC49A9}"/>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349133" y="6426042"/>
                <a:ext cx="288000" cy="288000"/>
              </a:xfrm>
              <a:prstGeom prst="rect">
                <a:avLst/>
              </a:prstGeom>
            </p:spPr>
          </p:pic>
          <p:pic>
            <p:nvPicPr>
              <p:cNvPr id="11" name="Grafický objekt 34">
                <a:extLst>
                  <a:ext uri="{FF2B5EF4-FFF2-40B4-BE49-F238E27FC236}">
                    <a16:creationId xmlns:a16="http://schemas.microsoft.com/office/drawing/2014/main" id="{04E7C56A-FBE8-668B-09B7-819D64B6BB08}"/>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949987" y="6426042"/>
                <a:ext cx="288000" cy="288000"/>
              </a:xfrm>
              <a:prstGeom prst="rect">
                <a:avLst/>
              </a:prstGeom>
            </p:spPr>
          </p:pic>
          <p:pic>
            <p:nvPicPr>
              <p:cNvPr id="12" name="Grafický objekt 36">
                <a:extLst>
                  <a:ext uri="{FF2B5EF4-FFF2-40B4-BE49-F238E27FC236}">
                    <a16:creationId xmlns:a16="http://schemas.microsoft.com/office/drawing/2014/main" id="{985FC4DF-5B34-82C4-DC68-E0D3842943EB}"/>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147425" y="6426042"/>
                <a:ext cx="288000" cy="288000"/>
              </a:xfrm>
              <a:prstGeom prst="rect">
                <a:avLst/>
              </a:prstGeom>
            </p:spPr>
          </p:pic>
          <p:pic>
            <p:nvPicPr>
              <p:cNvPr id="13" name="Grafický objekt 40">
                <a:extLst>
                  <a:ext uri="{FF2B5EF4-FFF2-40B4-BE49-F238E27FC236}">
                    <a16:creationId xmlns:a16="http://schemas.microsoft.com/office/drawing/2014/main" id="{F0B4C90F-CF62-AC0D-8199-2B150AAB8168}"/>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748279" y="6426042"/>
                <a:ext cx="288000" cy="288000"/>
              </a:xfrm>
              <a:prstGeom prst="rect">
                <a:avLst/>
              </a:prstGeom>
            </p:spPr>
          </p:pic>
          <p:pic>
            <p:nvPicPr>
              <p:cNvPr id="19" name="Grafický objekt 18">
                <a:extLst>
                  <a:ext uri="{FF2B5EF4-FFF2-40B4-BE49-F238E27FC236}">
                    <a16:creationId xmlns:a16="http://schemas.microsoft.com/office/drawing/2014/main" id="{21859D1D-5DC0-EFEA-BE79-0490A688009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939349" y="6427988"/>
                <a:ext cx="290526" cy="290526"/>
              </a:xfrm>
              <a:prstGeom prst="rect">
                <a:avLst/>
              </a:prstGeom>
            </p:spPr>
          </p:pic>
        </p:grpSp>
      </p:grpSp>
    </p:spTree>
    <p:extLst>
      <p:ext uri="{BB962C8B-B14F-4D97-AF65-F5344CB8AC3E}">
        <p14:creationId xmlns:p14="http://schemas.microsoft.com/office/powerpoint/2010/main" val="4029547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3429" y="5151564"/>
            <a:ext cx="1906058" cy="667120"/>
          </a:xfrm>
          <a:prstGeom prst="rect">
            <a:avLst/>
          </a:prstGeom>
        </p:spPr>
      </p:pic>
      <p:sp>
        <p:nvSpPr>
          <p:cNvPr id="6" name="TextovéPole 5"/>
          <p:cNvSpPr txBox="1"/>
          <p:nvPr/>
        </p:nvSpPr>
        <p:spPr>
          <a:xfrm>
            <a:off x="5079278" y="6070603"/>
            <a:ext cx="6608177" cy="584775"/>
          </a:xfrm>
          <a:prstGeom prst="rect">
            <a:avLst/>
          </a:prstGeom>
          <a:noFill/>
        </p:spPr>
        <p:txBody>
          <a:bodyPr wrap="square" rtlCol="0">
            <a:spAutoFit/>
          </a:bodyPr>
          <a:lstStyle/>
          <a:p>
            <a:pPr algn="r"/>
            <a:r>
              <a:rPr lang="en-US" b="1" dirty="0">
                <a:solidFill>
                  <a:srgbClr val="00205B"/>
                </a:solidFill>
                <a:latin typeface="Arial" panose="020B0604020202020204" pitchFamily="34" charset="0"/>
                <a:cs typeface="Arial" panose="020B0604020202020204" pitchFamily="34" charset="0"/>
              </a:rPr>
              <a:t>Institute of Organic Chemistry and Biochemistry</a:t>
            </a:r>
            <a:br>
              <a:rPr lang="en-US" sz="3000" b="1" dirty="0">
                <a:solidFill>
                  <a:srgbClr val="00205B"/>
                </a:solidFill>
                <a:latin typeface="Arial" panose="020B0604020202020204" pitchFamily="34" charset="0"/>
                <a:cs typeface="Arial" panose="020B0604020202020204" pitchFamily="34" charset="0"/>
              </a:rPr>
            </a:br>
            <a:r>
              <a:rPr lang="en-US" sz="1400" b="1" dirty="0">
                <a:solidFill>
                  <a:srgbClr val="00205B"/>
                </a:solidFill>
                <a:latin typeface="Arial" panose="020B0604020202020204" pitchFamily="34" charset="0"/>
                <a:cs typeface="Arial" panose="020B0604020202020204" pitchFamily="34" charset="0"/>
              </a:rPr>
              <a:t>of the Czech Academy of Sciences</a:t>
            </a:r>
            <a:endParaRPr lang="cs-CZ" sz="1400" b="1" dirty="0">
              <a:solidFill>
                <a:srgbClr val="00205B"/>
              </a:solidFill>
              <a:latin typeface="Arial" panose="020B0604020202020204" pitchFamily="34" charset="0"/>
              <a:cs typeface="Arial" panose="020B0604020202020204" pitchFamily="34" charset="0"/>
            </a:endParaRPr>
          </a:p>
        </p:txBody>
      </p:sp>
      <p:pic>
        <p:nvPicPr>
          <p:cNvPr id="4" name="Grafický objekt 3">
            <a:extLst>
              <a:ext uri="{FF2B5EF4-FFF2-40B4-BE49-F238E27FC236}">
                <a16:creationId xmlns:a16="http://schemas.microsoft.com/office/drawing/2014/main" id="{B041ADB4-8549-7E60-8F26-127B36CF49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9083" y="5902293"/>
            <a:ext cx="1972488" cy="923292"/>
          </a:xfrm>
          <a:prstGeom prst="rect">
            <a:avLst/>
          </a:prstGeom>
        </p:spPr>
      </p:pic>
      <p:pic>
        <p:nvPicPr>
          <p:cNvPr id="11" name="Obrázek 10" descr="Obsah obrázku venku, strom, rostlina, okno&#10;&#10;Popis byl vytvořen automaticky">
            <a:extLst>
              <a:ext uri="{FF2B5EF4-FFF2-40B4-BE49-F238E27FC236}">
                <a16:creationId xmlns:a16="http://schemas.microsoft.com/office/drawing/2014/main" id="{5320A0A8-B8D7-5297-1CFC-21824D21704A}"/>
              </a:ext>
            </a:extLst>
          </p:cNvPr>
          <p:cNvPicPr>
            <a:picLocks noChangeAspect="1"/>
          </p:cNvPicPr>
          <p:nvPr/>
        </p:nvPicPr>
        <p:blipFill>
          <a:blip r:embed="rId6"/>
          <a:srcRect t="21810" b="5903"/>
          <a:stretch/>
        </p:blipFill>
        <p:spPr>
          <a:xfrm>
            <a:off x="0" y="0"/>
            <a:ext cx="12192000" cy="5882666"/>
          </a:xfrm>
          <a:prstGeom prst="rect">
            <a:avLst/>
          </a:prstGeom>
        </p:spPr>
      </p:pic>
    </p:spTree>
    <p:extLst>
      <p:ext uri="{BB962C8B-B14F-4D97-AF65-F5344CB8AC3E}">
        <p14:creationId xmlns:p14="http://schemas.microsoft.com/office/powerpoint/2010/main" val="1301388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14"/>
          <p:cNvSpPr txBox="1"/>
          <p:nvPr/>
        </p:nvSpPr>
        <p:spPr>
          <a:xfrm>
            <a:off x="590551" y="1016281"/>
            <a:ext cx="10890516" cy="4076757"/>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leading scientific institution in the Czech Republic</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excellent basic research &amp; successful applications at the interface of chemical and biological sciences</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emphasis on interdisciplinary approach</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particularly successful in medicinal chemistry, chemistry of natural products, organic synthesis and molecular modeling</a:t>
            </a:r>
          </a:p>
          <a:p>
            <a:pPr marL="342900" indent="-342900">
              <a:lnSpc>
                <a:spcPct val="125000"/>
              </a:lnSpc>
              <a:buFont typeface="Arial" panose="020B0604020202020204" pitchFamily="34" charset="0"/>
              <a:buChar char="◦"/>
            </a:pPr>
            <a:r>
              <a:rPr lang="en-US" sz="1900" b="1" dirty="0">
                <a:solidFill>
                  <a:schemeClr val="accent5"/>
                </a:solidFill>
                <a:latin typeface="Arial" panose="020B0604020202020204" pitchFamily="34" charset="0"/>
                <a:cs typeface="Arial" panose="020B0604020202020204" pitchFamily="34" charset="0"/>
              </a:rPr>
              <a:t>49 scientific groups,</a:t>
            </a:r>
            <a:r>
              <a:rPr lang="en-US" sz="1900" dirty="0">
                <a:solidFill>
                  <a:srgbClr val="00205B"/>
                </a:solidFill>
                <a:latin typeface="Arial" panose="020B0604020202020204" pitchFamily="34" charset="0"/>
                <a:cs typeface="Arial" panose="020B0604020202020204" pitchFamily="34" charset="0"/>
              </a:rPr>
              <a:t> </a:t>
            </a:r>
            <a:r>
              <a:rPr lang="en-US" sz="1900" b="1" dirty="0">
                <a:solidFill>
                  <a:schemeClr val="accent5"/>
                </a:solidFill>
                <a:latin typeface="Arial" panose="020B0604020202020204" pitchFamily="34" charset="0"/>
                <a:cs typeface="Arial" panose="020B0604020202020204" pitchFamily="34" charset="0"/>
              </a:rPr>
              <a:t>290 publications/year </a:t>
            </a:r>
          </a:p>
          <a:p>
            <a:pPr marL="342900" indent="-342900">
              <a:lnSpc>
                <a:spcPct val="125000"/>
              </a:lnSpc>
              <a:buFont typeface="Arial" panose="020B0604020202020204" pitchFamily="34" charset="0"/>
              <a:buChar char="◦"/>
            </a:pPr>
            <a:r>
              <a:rPr lang="en-US" sz="1900" b="1" dirty="0">
                <a:solidFill>
                  <a:schemeClr val="accent5"/>
                </a:solidFill>
                <a:latin typeface="Arial" panose="020B0604020202020204" pitchFamily="34" charset="0"/>
                <a:cs typeface="Arial" panose="020B0604020202020204" pitchFamily="34" charset="0"/>
              </a:rPr>
              <a:t>800+ employees,</a:t>
            </a:r>
            <a:r>
              <a:rPr lang="en-US" sz="1900" dirty="0">
                <a:solidFill>
                  <a:srgbClr val="00205B"/>
                </a:solidFill>
                <a:latin typeface="Arial" panose="020B0604020202020204" pitchFamily="34" charset="0"/>
                <a:cs typeface="Arial" panose="020B0604020202020204" pitchFamily="34" charset="0"/>
              </a:rPr>
              <a:t> </a:t>
            </a:r>
            <a:r>
              <a:rPr lang="en-US" sz="1900" b="1" dirty="0">
                <a:solidFill>
                  <a:schemeClr val="accent5"/>
                </a:solidFill>
                <a:latin typeface="Arial" panose="020B0604020202020204" pitchFamily="34" charset="0"/>
                <a:cs typeface="Arial" panose="020B0604020202020204" pitchFamily="34" charset="0"/>
              </a:rPr>
              <a:t>190+ PhD students</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international environment, </a:t>
            </a:r>
            <a:r>
              <a:rPr lang="en-US" sz="1900" b="1" dirty="0">
                <a:solidFill>
                  <a:schemeClr val="accent5"/>
                </a:solidFill>
                <a:latin typeface="Arial" panose="020B0604020202020204" pitchFamily="34" charset="0"/>
                <a:cs typeface="Arial" panose="020B0604020202020204" pitchFamily="34" charset="0"/>
              </a:rPr>
              <a:t>30+ nationalities</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cutting-edge facilities &amp; technologies</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collaboration with strong research &amp; commercial partners</a:t>
            </a:r>
          </a:p>
        </p:txBody>
      </p:sp>
      <p:sp>
        <p:nvSpPr>
          <p:cNvPr id="7" name="TextovéPole 6">
            <a:extLst>
              <a:ext uri="{FF2B5EF4-FFF2-40B4-BE49-F238E27FC236}">
                <a16:creationId xmlns:a16="http://schemas.microsoft.com/office/drawing/2014/main" id="{B2CDEBA0-0AF8-2448-A0BC-F653EA84CFF1}"/>
              </a:ext>
            </a:extLst>
          </p:cNvPr>
          <p:cNvSpPr txBox="1"/>
          <p:nvPr/>
        </p:nvSpPr>
        <p:spPr>
          <a:xfrm>
            <a:off x="580018" y="462280"/>
            <a:ext cx="6304976"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IOCB Prague</a:t>
            </a:r>
            <a:endParaRPr lang="cs-CZ" sz="3000" b="1" dirty="0">
              <a:solidFill>
                <a:srgbClr val="00205B"/>
              </a:solidFill>
              <a:latin typeface="Arial" panose="020B0604020202020204" pitchFamily="34" charset="0"/>
              <a:cs typeface="Arial" panose="020B0604020202020204" pitchFamily="34" charset="0"/>
            </a:endParaRPr>
          </a:p>
        </p:txBody>
      </p:sp>
      <p:grpSp>
        <p:nvGrpSpPr>
          <p:cNvPr id="24" name="Skupina 23">
            <a:extLst>
              <a:ext uri="{FF2B5EF4-FFF2-40B4-BE49-F238E27FC236}">
                <a16:creationId xmlns:a16="http://schemas.microsoft.com/office/drawing/2014/main" id="{7EBFB401-206C-48BF-91CB-CA9FBA88CB16}"/>
              </a:ext>
            </a:extLst>
          </p:cNvPr>
          <p:cNvGrpSpPr/>
          <p:nvPr/>
        </p:nvGrpSpPr>
        <p:grpSpPr>
          <a:xfrm>
            <a:off x="6961944" y="5190830"/>
            <a:ext cx="4519123" cy="1204890"/>
            <a:chOff x="3608145" y="5117431"/>
            <a:chExt cx="4847252" cy="1292376"/>
          </a:xfrm>
        </p:grpSpPr>
        <p:pic>
          <p:nvPicPr>
            <p:cNvPr id="4" name="Obrázek 3">
              <a:extLst>
                <a:ext uri="{FF2B5EF4-FFF2-40B4-BE49-F238E27FC236}">
                  <a16:creationId xmlns:a16="http://schemas.microsoft.com/office/drawing/2014/main" id="{C594E3DC-CCE9-438C-B6B9-1DE492C57C75}"/>
                </a:ext>
              </a:extLst>
            </p:cNvPr>
            <p:cNvPicPr>
              <a:picLocks noChangeAspect="1"/>
            </p:cNvPicPr>
            <p:nvPr/>
          </p:nvPicPr>
          <p:blipFill>
            <a:blip r:embed="rId2"/>
            <a:stretch>
              <a:fillRect/>
            </a:stretch>
          </p:blipFill>
          <p:spPr>
            <a:xfrm>
              <a:off x="3608145" y="5117431"/>
              <a:ext cx="913391" cy="1292375"/>
            </a:xfrm>
            <a:prstGeom prst="rect">
              <a:avLst/>
            </a:prstGeom>
          </p:spPr>
        </p:pic>
        <p:pic>
          <p:nvPicPr>
            <p:cNvPr id="14" name="Obrázek 13" descr="Obsah obrázku text, kniha, fotka, stůl&#10;&#10;Popis byl vytvořen automaticky">
              <a:extLst>
                <a:ext uri="{FF2B5EF4-FFF2-40B4-BE49-F238E27FC236}">
                  <a16:creationId xmlns:a16="http://schemas.microsoft.com/office/drawing/2014/main" id="{7FEC17A5-3AF5-44D5-8CB6-2903B4C40796}"/>
                </a:ext>
              </a:extLst>
            </p:cNvPr>
            <p:cNvPicPr>
              <a:picLocks noChangeAspect="1"/>
            </p:cNvPicPr>
            <p:nvPr/>
          </p:nvPicPr>
          <p:blipFill>
            <a:blip r:embed="rId3"/>
            <a:stretch>
              <a:fillRect/>
            </a:stretch>
          </p:blipFill>
          <p:spPr>
            <a:xfrm>
              <a:off x="4521536" y="5117431"/>
              <a:ext cx="973175" cy="1292376"/>
            </a:xfrm>
            <a:prstGeom prst="rect">
              <a:avLst/>
            </a:prstGeom>
          </p:spPr>
        </p:pic>
        <p:pic>
          <p:nvPicPr>
            <p:cNvPr id="16" name="Obrázek 15">
              <a:extLst>
                <a:ext uri="{FF2B5EF4-FFF2-40B4-BE49-F238E27FC236}">
                  <a16:creationId xmlns:a16="http://schemas.microsoft.com/office/drawing/2014/main" id="{C3863BF2-DF81-419C-A23F-F6B0D1BC7F5F}"/>
                </a:ext>
              </a:extLst>
            </p:cNvPr>
            <p:cNvPicPr>
              <a:picLocks noChangeAspect="1"/>
            </p:cNvPicPr>
            <p:nvPr/>
          </p:nvPicPr>
          <p:blipFill>
            <a:blip r:embed="rId4"/>
            <a:stretch>
              <a:fillRect/>
            </a:stretch>
          </p:blipFill>
          <p:spPr>
            <a:xfrm>
              <a:off x="5491274" y="5117431"/>
              <a:ext cx="973176" cy="1292068"/>
            </a:xfrm>
            <a:prstGeom prst="rect">
              <a:avLst/>
            </a:prstGeom>
          </p:spPr>
        </p:pic>
        <p:pic>
          <p:nvPicPr>
            <p:cNvPr id="21" name="Obrázek 20" descr="Obsah obrázku text, jídlo, podepsat&#10;&#10;Popis byl vytvořen automaticky">
              <a:extLst>
                <a:ext uri="{FF2B5EF4-FFF2-40B4-BE49-F238E27FC236}">
                  <a16:creationId xmlns:a16="http://schemas.microsoft.com/office/drawing/2014/main" id="{34093F8F-36CE-4DD8-A2D1-0CA1CC5066B1}"/>
                </a:ext>
              </a:extLst>
            </p:cNvPr>
            <p:cNvPicPr>
              <a:picLocks noChangeAspect="1"/>
            </p:cNvPicPr>
            <p:nvPr/>
          </p:nvPicPr>
          <p:blipFill>
            <a:blip r:embed="rId5"/>
            <a:stretch>
              <a:fillRect/>
            </a:stretch>
          </p:blipFill>
          <p:spPr>
            <a:xfrm>
              <a:off x="6457576" y="5117431"/>
              <a:ext cx="986923" cy="1292376"/>
            </a:xfrm>
            <a:prstGeom prst="rect">
              <a:avLst/>
            </a:prstGeom>
          </p:spPr>
        </p:pic>
        <p:pic>
          <p:nvPicPr>
            <p:cNvPr id="23" name="Obrázek 22">
              <a:extLst>
                <a:ext uri="{FF2B5EF4-FFF2-40B4-BE49-F238E27FC236}">
                  <a16:creationId xmlns:a16="http://schemas.microsoft.com/office/drawing/2014/main" id="{0EF7A5EE-6A83-4571-A20B-A860207BEDD6}"/>
                </a:ext>
              </a:extLst>
            </p:cNvPr>
            <p:cNvPicPr>
              <a:picLocks noChangeAspect="1"/>
            </p:cNvPicPr>
            <p:nvPr/>
          </p:nvPicPr>
          <p:blipFill>
            <a:blip r:embed="rId6"/>
            <a:stretch>
              <a:fillRect/>
            </a:stretch>
          </p:blipFill>
          <p:spPr>
            <a:xfrm>
              <a:off x="7444499" y="5117431"/>
              <a:ext cx="1010898" cy="1286712"/>
            </a:xfrm>
            <a:prstGeom prst="rect">
              <a:avLst/>
            </a:prstGeom>
          </p:spPr>
        </p:pic>
      </p:grpSp>
      <p:grpSp>
        <p:nvGrpSpPr>
          <p:cNvPr id="15" name="Skupina 14">
            <a:extLst>
              <a:ext uri="{FF2B5EF4-FFF2-40B4-BE49-F238E27FC236}">
                <a16:creationId xmlns:a16="http://schemas.microsoft.com/office/drawing/2014/main" id="{5345A3E0-739B-4626-918D-2A88407E455A}"/>
              </a:ext>
            </a:extLst>
          </p:cNvPr>
          <p:cNvGrpSpPr/>
          <p:nvPr/>
        </p:nvGrpSpPr>
        <p:grpSpPr>
          <a:xfrm>
            <a:off x="666457" y="6190512"/>
            <a:ext cx="1292334" cy="246221"/>
            <a:chOff x="468999" y="6190509"/>
            <a:chExt cx="1292334" cy="246221"/>
          </a:xfrm>
        </p:grpSpPr>
        <p:sp>
          <p:nvSpPr>
            <p:cNvPr id="17" name="TextovéPole 16">
              <a:extLst>
                <a:ext uri="{FF2B5EF4-FFF2-40B4-BE49-F238E27FC236}">
                  <a16:creationId xmlns:a16="http://schemas.microsoft.com/office/drawing/2014/main" id="{88B9A0A0-DABD-4A78-99ED-E61BA811AB53}"/>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22" name="Grafický objekt 21">
              <a:extLst>
                <a:ext uri="{FF2B5EF4-FFF2-40B4-BE49-F238E27FC236}">
                  <a16:creationId xmlns:a16="http://schemas.microsoft.com/office/drawing/2014/main" id="{C68F2F50-E389-445A-B80E-AB6A545554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999" y="6215539"/>
              <a:ext cx="213995" cy="213995"/>
            </a:xfrm>
            <a:prstGeom prst="rect">
              <a:avLst/>
            </a:prstGeom>
          </p:spPr>
        </p:pic>
      </p:grpSp>
      <p:grpSp>
        <p:nvGrpSpPr>
          <p:cNvPr id="2" name="Skupina 1">
            <a:extLst>
              <a:ext uri="{FF2B5EF4-FFF2-40B4-BE49-F238E27FC236}">
                <a16:creationId xmlns:a16="http://schemas.microsoft.com/office/drawing/2014/main" id="{D62CEF91-72E3-4F8B-8201-70542D84CD18}"/>
              </a:ext>
            </a:extLst>
          </p:cNvPr>
          <p:cNvGrpSpPr/>
          <p:nvPr/>
        </p:nvGrpSpPr>
        <p:grpSpPr>
          <a:xfrm>
            <a:off x="28576" y="1"/>
            <a:ext cx="12131039" cy="396243"/>
            <a:chOff x="28576" y="1"/>
            <a:chExt cx="12131039" cy="396243"/>
          </a:xfrm>
        </p:grpSpPr>
        <p:pic>
          <p:nvPicPr>
            <p:cNvPr id="3" name="Grafický objekt 2">
              <a:extLst>
                <a:ext uri="{FF2B5EF4-FFF2-40B4-BE49-F238E27FC236}">
                  <a16:creationId xmlns:a16="http://schemas.microsoft.com/office/drawing/2014/main" id="{730BF572-9F4C-4009-9DB9-B399B573AF72}"/>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l="92410" t="764" r="1417"/>
            <a:stretch/>
          </p:blipFill>
          <p:spPr>
            <a:xfrm rot="5400000">
              <a:off x="4367530" y="-4338953"/>
              <a:ext cx="396243" cy="9074152"/>
            </a:xfrm>
            <a:prstGeom prst="rect">
              <a:avLst/>
            </a:prstGeom>
          </p:spPr>
        </p:pic>
        <p:pic>
          <p:nvPicPr>
            <p:cNvPr id="25" name="Grafický objekt 24">
              <a:extLst>
                <a:ext uri="{FF2B5EF4-FFF2-40B4-BE49-F238E27FC236}">
                  <a16:creationId xmlns:a16="http://schemas.microsoft.com/office/drawing/2014/main" id="{C0721909-84EE-45A7-BC37-EEB396A57F3F}"/>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l="92410" t="66778" r="1417"/>
            <a:stretch/>
          </p:blipFill>
          <p:spPr>
            <a:xfrm rot="5400000">
              <a:off x="10442575" y="-1320795"/>
              <a:ext cx="396243" cy="3037836"/>
            </a:xfrm>
            <a:prstGeom prst="rect">
              <a:avLst/>
            </a:prstGeom>
          </p:spPr>
        </p:pic>
      </p:grpSp>
    </p:spTree>
    <p:extLst>
      <p:ext uri="{BB962C8B-B14F-4D97-AF65-F5344CB8AC3E}">
        <p14:creationId xmlns:p14="http://schemas.microsoft.com/office/powerpoint/2010/main" val="2232975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14"/>
          <p:cNvSpPr txBox="1"/>
          <p:nvPr/>
        </p:nvSpPr>
        <p:spPr>
          <a:xfrm>
            <a:off x="579600" y="1027855"/>
            <a:ext cx="11032800" cy="4076757"/>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founded in 1953 by </a:t>
            </a:r>
            <a:r>
              <a:rPr lang="en-US" sz="1900" dirty="0" err="1">
                <a:solidFill>
                  <a:srgbClr val="00205B"/>
                </a:solidFill>
                <a:latin typeface="Arial" panose="020B0604020202020204" pitchFamily="34" charset="0"/>
                <a:cs typeface="Arial" panose="020B0604020202020204" pitchFamily="34" charset="0"/>
              </a:rPr>
              <a:t>František</a:t>
            </a:r>
            <a:r>
              <a:rPr lang="en-US" sz="1900" dirty="0">
                <a:solidFill>
                  <a:srgbClr val="00205B"/>
                </a:solidFill>
                <a:latin typeface="Arial" panose="020B0604020202020204" pitchFamily="34" charset="0"/>
                <a:cs typeface="Arial" panose="020B0604020202020204" pitchFamily="34" charset="0"/>
              </a:rPr>
              <a:t> </a:t>
            </a:r>
            <a:r>
              <a:rPr lang="en-US" sz="1900" dirty="0" err="1">
                <a:solidFill>
                  <a:srgbClr val="00205B"/>
                </a:solidFill>
                <a:latin typeface="Arial" panose="020B0604020202020204" pitchFamily="34" charset="0"/>
                <a:cs typeface="Arial" panose="020B0604020202020204" pitchFamily="34" charset="0"/>
              </a:rPr>
              <a:t>Šorm</a:t>
            </a:r>
            <a:r>
              <a:rPr lang="en-US" sz="1900" dirty="0">
                <a:solidFill>
                  <a:srgbClr val="00205B"/>
                </a:solidFill>
                <a:latin typeface="Arial" panose="020B0604020202020204" pitchFamily="34" charset="0"/>
                <a:cs typeface="Arial" panose="020B0604020202020204" pitchFamily="34" charset="0"/>
              </a:rPr>
              <a:t> as an interdisciplinary institute at the interface of chemistry and biology</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excellence in basic research, successful also in applied research, particularly in medicinal chemistry: the most significant contributions were the acyclic nucleotide phosphonate antivirals discovered by Antonín </a:t>
            </a:r>
            <a:r>
              <a:rPr lang="en-US" sz="1900" dirty="0" err="1">
                <a:solidFill>
                  <a:srgbClr val="00205B"/>
                </a:solidFill>
                <a:latin typeface="Arial" panose="020B0604020202020204" pitchFamily="34" charset="0"/>
                <a:cs typeface="Arial" panose="020B0604020202020204" pitchFamily="34" charset="0"/>
              </a:rPr>
              <a:t>Holý</a:t>
            </a:r>
            <a:r>
              <a:rPr lang="en-US" sz="1900" dirty="0">
                <a:solidFill>
                  <a:srgbClr val="00205B"/>
                </a:solidFill>
                <a:latin typeface="Arial" panose="020B0604020202020204" pitchFamily="34" charset="0"/>
                <a:cs typeface="Arial" panose="020B0604020202020204" pitchFamily="34" charset="0"/>
              </a:rPr>
              <a:t> at IOCB and later developed by Gilead Sciences (USA)</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In 2007 IOCB transformed into a public research institution</a:t>
            </a:r>
          </a:p>
          <a:p>
            <a:pPr marL="342900" indent="-342900">
              <a:lnSpc>
                <a:spcPct val="125000"/>
              </a:lnSpc>
              <a:buFont typeface="Arial" panose="020B0604020202020204" pitchFamily="34" charset="0"/>
              <a:buChar char="◦"/>
            </a:pPr>
            <a:r>
              <a:rPr lang="en-US" sz="1900" b="1" dirty="0">
                <a:solidFill>
                  <a:schemeClr val="accent5"/>
                </a:solidFill>
                <a:latin typeface="Arial" panose="020B0604020202020204" pitchFamily="34" charset="0"/>
                <a:cs typeface="Arial" panose="020B0604020202020204" pitchFamily="34" charset="0"/>
              </a:rPr>
              <a:t>income from patent royalties enabled IOCB to grow and convert its campus into a modern institute with a cutting-edge equipment</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all group leader positions open to international competition</a:t>
            </a:r>
          </a:p>
          <a:p>
            <a:pPr marL="342900" indent="-342900">
              <a:lnSpc>
                <a:spcPct val="125000"/>
              </a:lnSpc>
              <a:buFont typeface="Arial" panose="020B0604020202020204" pitchFamily="34" charset="0"/>
              <a:buChar char="◦"/>
            </a:pPr>
            <a:r>
              <a:rPr lang="en-US" sz="1900" dirty="0">
                <a:solidFill>
                  <a:srgbClr val="00205B"/>
                </a:solidFill>
                <a:latin typeface="Arial" panose="020B0604020202020204" pitchFamily="34" charset="0"/>
                <a:cs typeface="Arial" panose="020B0604020202020204" pitchFamily="34" charset="0"/>
              </a:rPr>
              <a:t>rigorous regular evaluations of the research groups by an international advisory board and a tenure-track program for independent junior research groups </a:t>
            </a:r>
          </a:p>
        </p:txBody>
      </p:sp>
      <p:sp>
        <p:nvSpPr>
          <p:cNvPr id="7" name="TextovéPole 6">
            <a:extLst>
              <a:ext uri="{FF2B5EF4-FFF2-40B4-BE49-F238E27FC236}">
                <a16:creationId xmlns:a16="http://schemas.microsoft.com/office/drawing/2014/main" id="{B2CDEBA0-0AF8-2448-A0BC-F653EA84CFF1}"/>
              </a:ext>
            </a:extLst>
          </p:cNvPr>
          <p:cNvSpPr txBox="1"/>
          <p:nvPr/>
        </p:nvSpPr>
        <p:spPr>
          <a:xfrm>
            <a:off x="579600" y="460800"/>
            <a:ext cx="8617635" cy="1015663"/>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IOCB Prague – the past and the present</a:t>
            </a:r>
          </a:p>
          <a:p>
            <a:endParaRPr lang="en-US" sz="3000" b="1" dirty="0">
              <a:solidFill>
                <a:srgbClr val="00205B"/>
              </a:solidFill>
              <a:latin typeface="Arial" panose="020B0604020202020204" pitchFamily="34" charset="0"/>
              <a:cs typeface="Arial" panose="020B0604020202020204" pitchFamily="34" charset="0"/>
            </a:endParaRPr>
          </a:p>
        </p:txBody>
      </p:sp>
      <p:grpSp>
        <p:nvGrpSpPr>
          <p:cNvPr id="8" name="Skupina 7">
            <a:extLst>
              <a:ext uri="{FF2B5EF4-FFF2-40B4-BE49-F238E27FC236}">
                <a16:creationId xmlns:a16="http://schemas.microsoft.com/office/drawing/2014/main" id="{6B1F2525-A0DB-4716-8E44-9F57D5191D89}"/>
              </a:ext>
            </a:extLst>
          </p:cNvPr>
          <p:cNvGrpSpPr/>
          <p:nvPr/>
        </p:nvGrpSpPr>
        <p:grpSpPr>
          <a:xfrm>
            <a:off x="666457" y="6190512"/>
            <a:ext cx="1292334" cy="246221"/>
            <a:chOff x="468999" y="6190509"/>
            <a:chExt cx="1292334" cy="246221"/>
          </a:xfrm>
        </p:grpSpPr>
        <p:sp>
          <p:nvSpPr>
            <p:cNvPr id="9" name="TextovéPole 8">
              <a:extLst>
                <a:ext uri="{FF2B5EF4-FFF2-40B4-BE49-F238E27FC236}">
                  <a16:creationId xmlns:a16="http://schemas.microsoft.com/office/drawing/2014/main" id="{932FFDB7-4547-45E0-A3E4-65798807EE1E}"/>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4" name="Grafický objekt 13">
              <a:extLst>
                <a:ext uri="{FF2B5EF4-FFF2-40B4-BE49-F238E27FC236}">
                  <a16:creationId xmlns:a16="http://schemas.microsoft.com/office/drawing/2014/main" id="{6F4402B9-5883-491A-9D23-864202CACD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999" y="6215539"/>
              <a:ext cx="213995" cy="213995"/>
            </a:xfrm>
            <a:prstGeom prst="rect">
              <a:avLst/>
            </a:prstGeom>
          </p:spPr>
        </p:pic>
      </p:grpSp>
      <p:grpSp>
        <p:nvGrpSpPr>
          <p:cNvPr id="15" name="Skupina 14">
            <a:extLst>
              <a:ext uri="{FF2B5EF4-FFF2-40B4-BE49-F238E27FC236}">
                <a16:creationId xmlns:a16="http://schemas.microsoft.com/office/drawing/2014/main" id="{A84A5B6C-4AB4-4932-9B1E-88EABCD23C98}"/>
              </a:ext>
            </a:extLst>
          </p:cNvPr>
          <p:cNvGrpSpPr/>
          <p:nvPr/>
        </p:nvGrpSpPr>
        <p:grpSpPr>
          <a:xfrm>
            <a:off x="28576" y="1"/>
            <a:ext cx="12131039" cy="396243"/>
            <a:chOff x="28576" y="1"/>
            <a:chExt cx="12131039" cy="396243"/>
          </a:xfrm>
        </p:grpSpPr>
        <p:pic>
          <p:nvPicPr>
            <p:cNvPr id="16" name="Grafický objekt 15">
              <a:extLst>
                <a:ext uri="{FF2B5EF4-FFF2-40B4-BE49-F238E27FC236}">
                  <a16:creationId xmlns:a16="http://schemas.microsoft.com/office/drawing/2014/main" id="{C7107239-6162-434B-9BAC-9678FCEEDBCC}"/>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92410" t="764" r="1417"/>
            <a:stretch/>
          </p:blipFill>
          <p:spPr>
            <a:xfrm rot="5400000">
              <a:off x="4367530" y="-4338953"/>
              <a:ext cx="396243" cy="9074152"/>
            </a:xfrm>
            <a:prstGeom prst="rect">
              <a:avLst/>
            </a:prstGeom>
          </p:spPr>
        </p:pic>
        <p:pic>
          <p:nvPicPr>
            <p:cNvPr id="17" name="Grafický objekt 16">
              <a:extLst>
                <a:ext uri="{FF2B5EF4-FFF2-40B4-BE49-F238E27FC236}">
                  <a16:creationId xmlns:a16="http://schemas.microsoft.com/office/drawing/2014/main" id="{393F1B42-3D1C-4188-8A78-D39C1BD8AF56}"/>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92410" t="66778" r="1417"/>
            <a:stretch/>
          </p:blipFill>
          <p:spPr>
            <a:xfrm rot="5400000">
              <a:off x="10442575" y="-1320795"/>
              <a:ext cx="396243" cy="3037836"/>
            </a:xfrm>
            <a:prstGeom prst="rect">
              <a:avLst/>
            </a:prstGeom>
          </p:spPr>
        </p:pic>
      </p:grpSp>
    </p:spTree>
    <p:extLst>
      <p:ext uri="{BB962C8B-B14F-4D97-AF65-F5344CB8AC3E}">
        <p14:creationId xmlns:p14="http://schemas.microsoft.com/office/powerpoint/2010/main" val="211674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ek 14" descr="Obsah obrázku osoba, stůl, muž, vsedě&#10;&#10;Popis byl vytvořen automaticky">
            <a:extLst>
              <a:ext uri="{FF2B5EF4-FFF2-40B4-BE49-F238E27FC236}">
                <a16:creationId xmlns:a16="http://schemas.microsoft.com/office/drawing/2014/main" id="{5DAEA372-A34F-46DA-967E-4ED8A7F6017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10401" y="1122681"/>
            <a:ext cx="3301999" cy="3673154"/>
          </a:xfrm>
          <a:prstGeom prst="rect">
            <a:avLst/>
          </a:prstGeom>
        </p:spPr>
      </p:pic>
      <p:sp>
        <p:nvSpPr>
          <p:cNvPr id="6" name="TextovéPole 14"/>
          <p:cNvSpPr txBox="1"/>
          <p:nvPr/>
        </p:nvSpPr>
        <p:spPr>
          <a:xfrm>
            <a:off x="579599" y="1016278"/>
            <a:ext cx="7507125" cy="5494068"/>
          </a:xfrm>
          <a:prstGeom prst="rect">
            <a:avLst/>
          </a:prstGeom>
          <a:noFill/>
        </p:spPr>
        <p:txBody>
          <a:bodyPr wrap="square" rtlCol="0">
            <a:spAutoFit/>
          </a:bodyPr>
          <a:lstStyle/>
          <a:p>
            <a:pPr marL="182563" indent="-182563">
              <a:lnSpc>
                <a:spcPct val="125000"/>
              </a:lnSpc>
              <a:buFontTx/>
              <a:buChar char="◦"/>
            </a:pPr>
            <a:r>
              <a:rPr lang="en-US" sz="1900" dirty="0">
                <a:solidFill>
                  <a:srgbClr val="00205B"/>
                </a:solidFill>
                <a:latin typeface="Arial" panose="020B0604020202020204" pitchFamily="34" charset="0"/>
                <a:cs typeface="Arial" panose="020B0604020202020204" pitchFamily="34" charset="0"/>
              </a:rPr>
              <a:t>the most successful scientist in the history of IOCB </a:t>
            </a:r>
          </a:p>
          <a:p>
            <a:pPr marL="182563" indent="-182563">
              <a:lnSpc>
                <a:spcPct val="125000"/>
              </a:lnSpc>
              <a:buFontTx/>
              <a:buChar char="◦"/>
            </a:pPr>
            <a:r>
              <a:rPr lang="en-US" sz="1900" dirty="0">
                <a:solidFill>
                  <a:srgbClr val="00205B"/>
                </a:solidFill>
                <a:latin typeface="Arial" panose="020B0604020202020204" pitchFamily="34" charset="0"/>
                <a:cs typeface="Arial" panose="020B0604020202020204" pitchFamily="34" charset="0"/>
              </a:rPr>
              <a:t>groundbreaking basic research in the synthetic and medicinal chemistry of modified nucleosides and nucleotides </a:t>
            </a:r>
          </a:p>
          <a:p>
            <a:pPr marL="182563" indent="-182563">
              <a:lnSpc>
                <a:spcPct val="125000"/>
              </a:lnSpc>
              <a:buFontTx/>
              <a:buChar char="◦"/>
            </a:pPr>
            <a:r>
              <a:rPr lang="en-US" sz="1900" dirty="0">
                <a:solidFill>
                  <a:srgbClr val="00205B"/>
                </a:solidFill>
                <a:latin typeface="Arial" panose="020B0604020202020204" pitchFamily="34" charset="0"/>
                <a:cs typeface="Arial" panose="020B0604020202020204" pitchFamily="34" charset="0"/>
              </a:rPr>
              <a:t>discovery of clinically used </a:t>
            </a:r>
            <a:r>
              <a:rPr lang="en-US" sz="1900" dirty="0" err="1">
                <a:solidFill>
                  <a:srgbClr val="00205B"/>
                </a:solidFill>
                <a:latin typeface="Arial" panose="020B0604020202020204" pitchFamily="34" charset="0"/>
                <a:cs typeface="Arial" panose="020B0604020202020204" pitchFamily="34" charset="0"/>
              </a:rPr>
              <a:t>antivirotics</a:t>
            </a:r>
            <a:endParaRPr lang="en-US" sz="1900" dirty="0">
              <a:solidFill>
                <a:srgbClr val="00205B"/>
              </a:solidFill>
              <a:latin typeface="Arial" panose="020B0604020202020204" pitchFamily="34" charset="0"/>
              <a:cs typeface="Arial" panose="020B0604020202020204" pitchFamily="34" charset="0"/>
            </a:endParaRPr>
          </a:p>
          <a:p>
            <a:pPr marL="182563" indent="-182563">
              <a:lnSpc>
                <a:spcPct val="125000"/>
              </a:lnSpc>
              <a:buFontTx/>
              <a:buChar char="◦"/>
            </a:pPr>
            <a:r>
              <a:rPr lang="en-US" sz="1900" dirty="0">
                <a:solidFill>
                  <a:srgbClr val="00205B"/>
                </a:solidFill>
                <a:latin typeface="Arial" panose="020B0604020202020204" pitchFamily="34" charset="0"/>
                <a:cs typeface="Arial" panose="020B0604020202020204" pitchFamily="34" charset="0"/>
              </a:rPr>
              <a:t>since 1976, collaboration with Erik De </a:t>
            </a:r>
            <a:r>
              <a:rPr lang="en-US" sz="1900" dirty="0" err="1">
                <a:solidFill>
                  <a:srgbClr val="00205B"/>
                </a:solidFill>
                <a:latin typeface="Arial" panose="020B0604020202020204" pitchFamily="34" charset="0"/>
                <a:cs typeface="Arial" panose="020B0604020202020204" pitchFamily="34" charset="0"/>
              </a:rPr>
              <a:t>Clercq</a:t>
            </a:r>
            <a:r>
              <a:rPr lang="en-US" sz="1900" dirty="0">
                <a:solidFill>
                  <a:srgbClr val="00205B"/>
                </a:solidFill>
                <a:latin typeface="Arial" panose="020B0604020202020204" pitchFamily="34" charset="0"/>
                <a:cs typeface="Arial" panose="020B0604020202020204" pitchFamily="34" charset="0"/>
              </a:rPr>
              <a:t> (</a:t>
            </a:r>
            <a:r>
              <a:rPr lang="en-US" sz="1900" dirty="0" err="1">
                <a:solidFill>
                  <a:srgbClr val="00205B"/>
                </a:solidFill>
                <a:latin typeface="Arial" panose="020B0604020202020204" pitchFamily="34" charset="0"/>
                <a:cs typeface="Arial" panose="020B0604020202020204" pitchFamily="34" charset="0"/>
              </a:rPr>
              <a:t>Rega</a:t>
            </a:r>
            <a:r>
              <a:rPr lang="en-US" sz="1900" dirty="0">
                <a:solidFill>
                  <a:srgbClr val="00205B"/>
                </a:solidFill>
                <a:latin typeface="Arial" panose="020B0604020202020204" pitchFamily="34" charset="0"/>
                <a:cs typeface="Arial" panose="020B0604020202020204" pitchFamily="34" charset="0"/>
              </a:rPr>
              <a:t> Institute at the Catholic University of Leuven, Belgium) and John C. Martin (Gilead Sciences)</a:t>
            </a:r>
          </a:p>
          <a:p>
            <a:pPr marL="182563" indent="-182563">
              <a:lnSpc>
                <a:spcPct val="125000"/>
              </a:lnSpc>
              <a:buFontTx/>
              <a:buChar char="◦"/>
            </a:pPr>
            <a:r>
              <a:rPr lang="en-US" sz="1900" dirty="0">
                <a:solidFill>
                  <a:srgbClr val="00205B"/>
                </a:solidFill>
                <a:latin typeface="Arial" panose="020B0604020202020204" pitchFamily="34" charset="0"/>
                <a:cs typeface="Arial" panose="020B0604020202020204" pitchFamily="34" charset="0"/>
              </a:rPr>
              <a:t>antivirals based on ANPs (especially tenofovir as a component of Truvada, </a:t>
            </a:r>
            <a:r>
              <a:rPr lang="en-US" sz="1900" dirty="0" err="1">
                <a:solidFill>
                  <a:srgbClr val="00205B"/>
                </a:solidFill>
                <a:latin typeface="Arial" panose="020B0604020202020204" pitchFamily="34" charset="0"/>
                <a:cs typeface="Arial" panose="020B0604020202020204" pitchFamily="34" charset="0"/>
              </a:rPr>
              <a:t>Atripla</a:t>
            </a:r>
            <a:r>
              <a:rPr lang="en-US" sz="1900" dirty="0">
                <a:solidFill>
                  <a:srgbClr val="00205B"/>
                </a:solidFill>
                <a:latin typeface="Arial" panose="020B0604020202020204" pitchFamily="34" charset="0"/>
                <a:cs typeface="Arial" panose="020B0604020202020204" pitchFamily="34" charset="0"/>
              </a:rPr>
              <a:t>, and other anti-HIV and anti-HBV drugs) saved millions of lives worldwide</a:t>
            </a:r>
          </a:p>
          <a:p>
            <a:pPr marL="182563" indent="-182563">
              <a:lnSpc>
                <a:spcPct val="125000"/>
              </a:lnSpc>
              <a:buFontTx/>
              <a:buChar char="◦"/>
            </a:pPr>
            <a:r>
              <a:rPr lang="en-US" sz="1900" dirty="0">
                <a:solidFill>
                  <a:srgbClr val="00205B"/>
                </a:solidFill>
                <a:latin typeface="Arial" panose="020B0604020202020204" pitchFamily="34" charset="0"/>
                <a:cs typeface="Arial" panose="020B0604020202020204" pitchFamily="34" charset="0"/>
              </a:rPr>
              <a:t>A. </a:t>
            </a:r>
            <a:r>
              <a:rPr lang="en-US" sz="1900" dirty="0" err="1">
                <a:solidFill>
                  <a:srgbClr val="00205B"/>
                </a:solidFill>
                <a:latin typeface="Arial" panose="020B0604020202020204" pitchFamily="34" charset="0"/>
                <a:cs typeface="Arial" panose="020B0604020202020204" pitchFamily="34" charset="0"/>
              </a:rPr>
              <a:t>Holý’s</a:t>
            </a:r>
            <a:r>
              <a:rPr lang="en-US" sz="1900" dirty="0">
                <a:solidFill>
                  <a:srgbClr val="00205B"/>
                </a:solidFill>
                <a:latin typeface="Arial" panose="020B0604020202020204" pitchFamily="34" charset="0"/>
                <a:cs typeface="Arial" panose="020B0604020202020204" pitchFamily="34" charset="0"/>
              </a:rPr>
              <a:t> legacy in the chemistry of nucleic acid components is alive and prospers in several IOCB groups. Other focus on different approaches to tackle cancer and diseases of viral, bacterial, and fungal origin</a:t>
            </a:r>
            <a:br>
              <a:rPr lang="en-US" sz="1600" dirty="0"/>
            </a:br>
            <a:endParaRPr lang="en-US" sz="1600" dirty="0"/>
          </a:p>
        </p:txBody>
      </p:sp>
      <p:sp>
        <p:nvSpPr>
          <p:cNvPr id="7" name="TextovéPole 6">
            <a:extLst>
              <a:ext uri="{FF2B5EF4-FFF2-40B4-BE49-F238E27FC236}">
                <a16:creationId xmlns:a16="http://schemas.microsoft.com/office/drawing/2014/main" id="{B2CDEBA0-0AF8-2448-A0BC-F653EA84CFF1}"/>
              </a:ext>
            </a:extLst>
          </p:cNvPr>
          <p:cNvSpPr txBox="1"/>
          <p:nvPr/>
        </p:nvSpPr>
        <p:spPr>
          <a:xfrm>
            <a:off x="579600" y="460800"/>
            <a:ext cx="6304976"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Antonín </a:t>
            </a:r>
            <a:r>
              <a:rPr lang="en-US" sz="3000" b="1" dirty="0" err="1">
                <a:solidFill>
                  <a:srgbClr val="00205B"/>
                </a:solidFill>
                <a:latin typeface="Arial" panose="020B0604020202020204" pitchFamily="34" charset="0"/>
                <a:cs typeface="Arial" panose="020B0604020202020204" pitchFamily="34" charset="0"/>
              </a:rPr>
              <a:t>Holý</a:t>
            </a:r>
            <a:r>
              <a:rPr lang="en-US" sz="3000" b="1" dirty="0">
                <a:solidFill>
                  <a:srgbClr val="00205B"/>
                </a:solidFill>
                <a:latin typeface="Arial" panose="020B0604020202020204" pitchFamily="34" charset="0"/>
                <a:cs typeface="Arial" panose="020B0604020202020204" pitchFamily="34" charset="0"/>
              </a:rPr>
              <a:t> </a:t>
            </a:r>
            <a:r>
              <a:rPr lang="cs-CZ" sz="3000" b="1" dirty="0">
                <a:solidFill>
                  <a:srgbClr val="00205B"/>
                </a:solidFill>
                <a:latin typeface="Arial" panose="020B0604020202020204" pitchFamily="34" charset="0"/>
                <a:cs typeface="Arial" panose="020B0604020202020204" pitchFamily="34" charset="0"/>
              </a:rPr>
              <a:t>(1936–2012) </a:t>
            </a:r>
          </a:p>
        </p:txBody>
      </p:sp>
      <p:sp>
        <p:nvSpPr>
          <p:cNvPr id="2" name="Obdélník 1">
            <a:extLst>
              <a:ext uri="{FF2B5EF4-FFF2-40B4-BE49-F238E27FC236}">
                <a16:creationId xmlns:a16="http://schemas.microsoft.com/office/drawing/2014/main" id="{67517BC3-B2F4-4492-82A7-83755A24D666}"/>
              </a:ext>
            </a:extLst>
          </p:cNvPr>
          <p:cNvSpPr/>
          <p:nvPr/>
        </p:nvSpPr>
        <p:spPr>
          <a:xfrm>
            <a:off x="10291239" y="4849064"/>
            <a:ext cx="1396536" cy="246221"/>
          </a:xfrm>
          <a:prstGeom prst="rect">
            <a:avLst/>
          </a:prstGeom>
        </p:spPr>
        <p:txBody>
          <a:bodyPr wrap="none">
            <a:spAutoFit/>
          </a:bodyPr>
          <a:lstStyle/>
          <a:p>
            <a:pPr algn="r"/>
            <a:r>
              <a:rPr lang="cs-CZ" sz="1000" dirty="0" err="1">
                <a:solidFill>
                  <a:srgbClr val="00205B"/>
                </a:solidFill>
                <a:latin typeface="Arial" panose="020B0604020202020204" pitchFamily="34" charset="0"/>
                <a:cs typeface="Arial" panose="020B0604020202020204" pitchFamily="34" charset="0"/>
              </a:rPr>
              <a:t>Photo</a:t>
            </a:r>
            <a:r>
              <a:rPr lang="cs-CZ" sz="1000" dirty="0">
                <a:solidFill>
                  <a:srgbClr val="00205B"/>
                </a:solidFill>
                <a:latin typeface="Arial" panose="020B0604020202020204" pitchFamily="34" charset="0"/>
                <a:cs typeface="Arial" panose="020B0604020202020204" pitchFamily="34" charset="0"/>
              </a:rPr>
              <a:t>: Herbert Slavík</a:t>
            </a:r>
          </a:p>
        </p:txBody>
      </p:sp>
      <p:grpSp>
        <p:nvGrpSpPr>
          <p:cNvPr id="10" name="Skupina 9">
            <a:extLst>
              <a:ext uri="{FF2B5EF4-FFF2-40B4-BE49-F238E27FC236}">
                <a16:creationId xmlns:a16="http://schemas.microsoft.com/office/drawing/2014/main" id="{1C0ADB1E-A8EA-4390-85A1-1711B181543A}"/>
              </a:ext>
            </a:extLst>
          </p:cNvPr>
          <p:cNvGrpSpPr/>
          <p:nvPr/>
        </p:nvGrpSpPr>
        <p:grpSpPr>
          <a:xfrm>
            <a:off x="666457" y="6190512"/>
            <a:ext cx="1292334" cy="246221"/>
            <a:chOff x="468999" y="6190509"/>
            <a:chExt cx="1292334" cy="246221"/>
          </a:xfrm>
        </p:grpSpPr>
        <p:sp>
          <p:nvSpPr>
            <p:cNvPr id="14" name="TextovéPole 13">
              <a:extLst>
                <a:ext uri="{FF2B5EF4-FFF2-40B4-BE49-F238E27FC236}">
                  <a16:creationId xmlns:a16="http://schemas.microsoft.com/office/drawing/2014/main" id="{BF282D39-B96E-44FC-85B7-66B61195B2E6}"/>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7" name="Grafický objekt 16">
              <a:extLst>
                <a:ext uri="{FF2B5EF4-FFF2-40B4-BE49-F238E27FC236}">
                  <a16:creationId xmlns:a16="http://schemas.microsoft.com/office/drawing/2014/main" id="{0D1CCB23-1E82-46F8-BEAD-58A7C47A20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999" y="6215539"/>
              <a:ext cx="213995" cy="213995"/>
            </a:xfrm>
            <a:prstGeom prst="rect">
              <a:avLst/>
            </a:prstGeom>
          </p:spPr>
        </p:pic>
      </p:grpSp>
      <p:grpSp>
        <p:nvGrpSpPr>
          <p:cNvPr id="18" name="Skupina 17">
            <a:extLst>
              <a:ext uri="{FF2B5EF4-FFF2-40B4-BE49-F238E27FC236}">
                <a16:creationId xmlns:a16="http://schemas.microsoft.com/office/drawing/2014/main" id="{A3FF15A9-2032-4008-8CA6-4BFFA11A953E}"/>
              </a:ext>
            </a:extLst>
          </p:cNvPr>
          <p:cNvGrpSpPr/>
          <p:nvPr/>
        </p:nvGrpSpPr>
        <p:grpSpPr>
          <a:xfrm>
            <a:off x="28576" y="1"/>
            <a:ext cx="12131039" cy="396243"/>
            <a:chOff x="28576" y="1"/>
            <a:chExt cx="12131039" cy="396243"/>
          </a:xfrm>
        </p:grpSpPr>
        <p:pic>
          <p:nvPicPr>
            <p:cNvPr id="19" name="Grafický objekt 18">
              <a:extLst>
                <a:ext uri="{FF2B5EF4-FFF2-40B4-BE49-F238E27FC236}">
                  <a16:creationId xmlns:a16="http://schemas.microsoft.com/office/drawing/2014/main" id="{E0D00949-A929-4B35-AC30-40ECD92ADC83}"/>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2410" t="764" r="1417"/>
            <a:stretch/>
          </p:blipFill>
          <p:spPr>
            <a:xfrm rot="5400000">
              <a:off x="4367530" y="-4338953"/>
              <a:ext cx="396243" cy="9074152"/>
            </a:xfrm>
            <a:prstGeom prst="rect">
              <a:avLst/>
            </a:prstGeom>
          </p:spPr>
        </p:pic>
        <p:pic>
          <p:nvPicPr>
            <p:cNvPr id="20" name="Grafický objekt 19">
              <a:extLst>
                <a:ext uri="{FF2B5EF4-FFF2-40B4-BE49-F238E27FC236}">
                  <a16:creationId xmlns:a16="http://schemas.microsoft.com/office/drawing/2014/main" id="{96DA064E-95B2-4645-88FC-72176E693FB2}"/>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2410" t="66778" r="1417"/>
            <a:stretch/>
          </p:blipFill>
          <p:spPr>
            <a:xfrm rot="5400000">
              <a:off x="10442575" y="-1320795"/>
              <a:ext cx="396243" cy="3037836"/>
            </a:xfrm>
            <a:prstGeom prst="rect">
              <a:avLst/>
            </a:prstGeom>
          </p:spPr>
        </p:pic>
      </p:grpSp>
    </p:spTree>
    <p:extLst>
      <p:ext uri="{BB962C8B-B14F-4D97-AF65-F5344CB8AC3E}">
        <p14:creationId xmlns:p14="http://schemas.microsoft.com/office/powerpoint/2010/main" val="2747279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p:cNvSpPr txBox="1"/>
          <p:nvPr/>
        </p:nvSpPr>
        <p:spPr>
          <a:xfrm>
            <a:off x="579600" y="462280"/>
            <a:ext cx="5257800"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Research at IOCB Prague</a:t>
            </a:r>
            <a:endParaRPr lang="cs-CZ" sz="3000" b="1" dirty="0">
              <a:solidFill>
                <a:srgbClr val="00205B"/>
              </a:solidFill>
              <a:latin typeface="Arial" panose="020B0604020202020204" pitchFamily="34" charset="0"/>
              <a:cs typeface="Arial" panose="020B0604020202020204" pitchFamily="34" charset="0"/>
            </a:endParaRPr>
          </a:p>
        </p:txBody>
      </p:sp>
      <p:grpSp>
        <p:nvGrpSpPr>
          <p:cNvPr id="12" name="Skupina 11">
            <a:extLst>
              <a:ext uri="{FF2B5EF4-FFF2-40B4-BE49-F238E27FC236}">
                <a16:creationId xmlns:a16="http://schemas.microsoft.com/office/drawing/2014/main" id="{C2D3F685-1EBC-4627-919A-837F96C142D5}"/>
              </a:ext>
            </a:extLst>
          </p:cNvPr>
          <p:cNvGrpSpPr/>
          <p:nvPr/>
        </p:nvGrpSpPr>
        <p:grpSpPr>
          <a:xfrm>
            <a:off x="4795174" y="3138703"/>
            <a:ext cx="2531672" cy="2351790"/>
            <a:chOff x="3418959" y="2049742"/>
            <a:chExt cx="2531672" cy="2351790"/>
          </a:xfrm>
        </p:grpSpPr>
        <p:sp>
          <p:nvSpPr>
            <p:cNvPr id="16" name="TextBox 15"/>
            <p:cNvSpPr txBox="1"/>
            <p:nvPr/>
          </p:nvSpPr>
          <p:spPr>
            <a:xfrm>
              <a:off x="3418959" y="2094222"/>
              <a:ext cx="1173873" cy="461665"/>
            </a:xfrm>
            <a:prstGeom prst="rect">
              <a:avLst/>
            </a:prstGeom>
            <a:noFill/>
          </p:spPr>
          <p:txBody>
            <a:bodyPr wrap="square" rtlCol="0">
              <a:spAutoFit/>
            </a:bodyPr>
            <a:lstStyle/>
            <a:p>
              <a:r>
                <a:rPr lang="en-US" sz="2400" b="1" dirty="0">
                  <a:solidFill>
                    <a:srgbClr val="BD1D28"/>
                  </a:solidFill>
                  <a:latin typeface="Arial" panose="020B0604020202020204" pitchFamily="34" charset="0"/>
                  <a:cs typeface="Arial" panose="020B0604020202020204" pitchFamily="34" charset="0"/>
                </a:rPr>
                <a:t>PHYS</a:t>
              </a:r>
              <a:endParaRPr lang="en-US" b="1" dirty="0">
                <a:solidFill>
                  <a:srgbClr val="BD1D28"/>
                </a:solidFill>
                <a:latin typeface="Arial" panose="020B0604020202020204" pitchFamily="34" charset="0"/>
                <a:cs typeface="Arial" panose="020B0604020202020204" pitchFamily="34" charset="0"/>
              </a:endParaRPr>
            </a:p>
          </p:txBody>
        </p:sp>
        <p:sp>
          <p:nvSpPr>
            <p:cNvPr id="17" name="TextBox 16"/>
            <p:cNvSpPr txBox="1"/>
            <p:nvPr/>
          </p:nvSpPr>
          <p:spPr>
            <a:xfrm>
              <a:off x="3418960" y="2585650"/>
              <a:ext cx="2531671" cy="1815882"/>
            </a:xfrm>
            <a:prstGeom prst="rect">
              <a:avLst/>
            </a:prstGeom>
            <a:noFill/>
          </p:spPr>
          <p:txBody>
            <a:bodyPr wrap="square" rtlCol="0">
              <a:spAutoFit/>
            </a:bodyPr>
            <a:lstStyle/>
            <a:p>
              <a:r>
                <a:rPr lang="en-US" sz="1400" dirty="0">
                  <a:solidFill>
                    <a:schemeClr val="accent3"/>
                  </a:solidFill>
                  <a:latin typeface="Arial" panose="020B0604020202020204" pitchFamily="34" charset="0"/>
                  <a:cs typeface="Arial" panose="020B0604020202020204" pitchFamily="34" charset="0"/>
                </a:rPr>
                <a:t>drug design</a:t>
              </a:r>
            </a:p>
            <a:p>
              <a:r>
                <a:rPr lang="en-US" sz="1400" dirty="0">
                  <a:solidFill>
                    <a:schemeClr val="accent3"/>
                  </a:solidFill>
                  <a:latin typeface="Arial" panose="020B0604020202020204" pitchFamily="34" charset="0"/>
                  <a:cs typeface="Arial" panose="020B0604020202020204" pitchFamily="34" charset="0"/>
                </a:rPr>
                <a:t>molecular modeling</a:t>
              </a:r>
            </a:p>
            <a:p>
              <a:r>
                <a:rPr lang="en-US" sz="1400" dirty="0">
                  <a:solidFill>
                    <a:schemeClr val="accent3"/>
                  </a:solidFill>
                  <a:latin typeface="Arial" panose="020B0604020202020204" pitchFamily="34" charset="0"/>
                  <a:cs typeface="Arial" panose="020B0604020202020204" pitchFamily="34" charset="0"/>
                </a:rPr>
                <a:t>computational chemistry</a:t>
              </a:r>
            </a:p>
            <a:p>
              <a:r>
                <a:rPr lang="en-US" sz="1400" dirty="0">
                  <a:solidFill>
                    <a:schemeClr val="accent3"/>
                  </a:solidFill>
                  <a:latin typeface="Arial" panose="020B0604020202020204" pitchFamily="34" charset="0"/>
                  <a:cs typeface="Arial" panose="020B0604020202020204" pitchFamily="34" charset="0"/>
                </a:rPr>
                <a:t>quantum mechanics chemistry</a:t>
              </a:r>
            </a:p>
            <a:p>
              <a:r>
                <a:rPr lang="en-US" sz="1400" dirty="0">
                  <a:solidFill>
                    <a:schemeClr val="accent3"/>
                  </a:solidFill>
                  <a:latin typeface="Arial" panose="020B0604020202020204" pitchFamily="34" charset="0"/>
                  <a:cs typeface="Arial" panose="020B0604020202020204" pitchFamily="34" charset="0"/>
                </a:rPr>
                <a:t>molecular spectroscopy</a:t>
              </a:r>
            </a:p>
            <a:p>
              <a:r>
                <a:rPr lang="en-US" sz="1400" dirty="0">
                  <a:solidFill>
                    <a:schemeClr val="accent3"/>
                  </a:solidFill>
                  <a:latin typeface="Arial" panose="020B0604020202020204" pitchFamily="34" charset="0"/>
                  <a:cs typeface="Arial" panose="020B0604020202020204" pitchFamily="34" charset="0"/>
                </a:rPr>
                <a:t>analytical chemistry</a:t>
              </a:r>
            </a:p>
            <a:p>
              <a:r>
                <a:rPr lang="en-US" sz="1400" dirty="0">
                  <a:solidFill>
                    <a:schemeClr val="accent3"/>
                  </a:solidFill>
                  <a:latin typeface="Arial" panose="020B0604020202020204" pitchFamily="34" charset="0"/>
                  <a:cs typeface="Arial" panose="020B0604020202020204" pitchFamily="34" charset="0"/>
                </a:rPr>
                <a:t>separation science</a:t>
              </a:r>
            </a:p>
          </p:txBody>
        </p:sp>
        <p:pic>
          <p:nvPicPr>
            <p:cNvPr id="4" name="Grafický objekt 3">
              <a:extLst>
                <a:ext uri="{FF2B5EF4-FFF2-40B4-BE49-F238E27FC236}">
                  <a16:creationId xmlns:a16="http://schemas.microsoft.com/office/drawing/2014/main" id="{0C028A73-4D2C-44AF-B909-61FFB184A80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72249" y="2049742"/>
              <a:ext cx="740812" cy="575024"/>
            </a:xfrm>
            <a:prstGeom prst="rect">
              <a:avLst/>
            </a:prstGeom>
          </p:spPr>
        </p:pic>
      </p:grpSp>
      <p:grpSp>
        <p:nvGrpSpPr>
          <p:cNvPr id="28" name="Skupina 27">
            <a:extLst>
              <a:ext uri="{FF2B5EF4-FFF2-40B4-BE49-F238E27FC236}">
                <a16:creationId xmlns:a16="http://schemas.microsoft.com/office/drawing/2014/main" id="{814A8216-54F7-43DC-8016-DFC33FAA9E68}"/>
              </a:ext>
            </a:extLst>
          </p:cNvPr>
          <p:cNvGrpSpPr/>
          <p:nvPr/>
        </p:nvGrpSpPr>
        <p:grpSpPr>
          <a:xfrm>
            <a:off x="9152760" y="3150132"/>
            <a:ext cx="2372783" cy="2335259"/>
            <a:chOff x="6695018" y="2061171"/>
            <a:chExt cx="2372783" cy="2335259"/>
          </a:xfrm>
        </p:grpSpPr>
        <p:sp>
          <p:nvSpPr>
            <p:cNvPr id="11" name="TextBox 10"/>
            <p:cNvSpPr txBox="1"/>
            <p:nvPr/>
          </p:nvSpPr>
          <p:spPr>
            <a:xfrm>
              <a:off x="6695018" y="2066182"/>
              <a:ext cx="844232" cy="461665"/>
            </a:xfrm>
            <a:prstGeom prst="rect">
              <a:avLst/>
            </a:prstGeom>
            <a:noFill/>
          </p:spPr>
          <p:txBody>
            <a:bodyPr wrap="square" rtlCol="0">
              <a:spAutoFit/>
            </a:bodyPr>
            <a:lstStyle/>
            <a:p>
              <a:r>
                <a:rPr lang="en-US" sz="2400" b="1" dirty="0">
                  <a:solidFill>
                    <a:srgbClr val="00986E"/>
                  </a:solidFill>
                  <a:latin typeface="Arial" panose="020B0604020202020204" pitchFamily="34" charset="0"/>
                  <a:cs typeface="Arial" panose="020B0604020202020204" pitchFamily="34" charset="0"/>
                </a:rPr>
                <a:t>BIO</a:t>
              </a:r>
              <a:endParaRPr lang="en-US" sz="2000" b="1" dirty="0">
                <a:solidFill>
                  <a:srgbClr val="00986E"/>
                </a:solidFill>
                <a:latin typeface="Arial" panose="020B0604020202020204" pitchFamily="34" charset="0"/>
                <a:cs typeface="Arial" panose="020B0604020202020204" pitchFamily="34" charset="0"/>
              </a:endParaRPr>
            </a:p>
          </p:txBody>
        </p:sp>
        <p:sp>
          <p:nvSpPr>
            <p:cNvPr id="15" name="TextBox 14"/>
            <p:cNvSpPr txBox="1"/>
            <p:nvPr/>
          </p:nvSpPr>
          <p:spPr>
            <a:xfrm>
              <a:off x="6730052" y="2580548"/>
              <a:ext cx="2337749" cy="1815882"/>
            </a:xfrm>
            <a:prstGeom prst="rect">
              <a:avLst/>
            </a:prstGeom>
            <a:noFill/>
          </p:spPr>
          <p:txBody>
            <a:bodyPr wrap="square" rtlCol="0">
              <a:spAutoFit/>
            </a:bodyPr>
            <a:lstStyle/>
            <a:p>
              <a:r>
                <a:rPr lang="en-US" sz="1400" dirty="0">
                  <a:solidFill>
                    <a:schemeClr val="accent3"/>
                  </a:solidFill>
                  <a:latin typeface="Arial" panose="020B0604020202020204" pitchFamily="34" charset="0"/>
                  <a:cs typeface="Arial" panose="020B0604020202020204" pitchFamily="34" charset="0"/>
                </a:rPr>
                <a:t>biochemistry</a:t>
              </a:r>
            </a:p>
            <a:p>
              <a:r>
                <a:rPr lang="en-US" sz="1400" dirty="0">
                  <a:solidFill>
                    <a:schemeClr val="accent3"/>
                  </a:solidFill>
                  <a:latin typeface="Arial" panose="020B0604020202020204" pitchFamily="34" charset="0"/>
                  <a:cs typeface="Arial" panose="020B0604020202020204" pitchFamily="34" charset="0"/>
                </a:rPr>
                <a:t>structural biology</a:t>
              </a:r>
            </a:p>
            <a:p>
              <a:r>
                <a:rPr lang="en-US" sz="1400" dirty="0">
                  <a:solidFill>
                    <a:schemeClr val="accent3"/>
                  </a:solidFill>
                  <a:latin typeface="Arial" panose="020B0604020202020204" pitchFamily="34" charset="0"/>
                  <a:cs typeface="Arial" panose="020B0604020202020204" pitchFamily="34" charset="0"/>
                </a:rPr>
                <a:t>molecular biology</a:t>
              </a:r>
            </a:p>
            <a:p>
              <a:r>
                <a:rPr lang="en-US" sz="1400" dirty="0">
                  <a:solidFill>
                    <a:schemeClr val="accent3"/>
                  </a:solidFill>
                  <a:latin typeface="Arial" panose="020B0604020202020204" pitchFamily="34" charset="0"/>
                  <a:cs typeface="Arial" panose="020B0604020202020204" pitchFamily="34" charset="0"/>
                </a:rPr>
                <a:t>physiology</a:t>
              </a:r>
            </a:p>
            <a:p>
              <a:r>
                <a:rPr lang="en-US" sz="1400" dirty="0">
                  <a:solidFill>
                    <a:schemeClr val="accent3"/>
                  </a:solidFill>
                  <a:latin typeface="Arial" panose="020B0604020202020204" pitchFamily="34" charset="0"/>
                  <a:cs typeface="Arial" panose="020B0604020202020204" pitchFamily="34" charset="0"/>
                </a:rPr>
                <a:t>cell biology</a:t>
              </a:r>
            </a:p>
            <a:p>
              <a:r>
                <a:rPr lang="en-US" sz="1400" dirty="0">
                  <a:solidFill>
                    <a:schemeClr val="accent3"/>
                  </a:solidFill>
                  <a:latin typeface="Arial" panose="020B0604020202020204" pitchFamily="34" charset="0"/>
                  <a:cs typeface="Arial" panose="020B0604020202020204" pitchFamily="34" charset="0"/>
                </a:rPr>
                <a:t>chemical ecology</a:t>
              </a:r>
            </a:p>
            <a:p>
              <a:r>
                <a:rPr lang="en-US" sz="1400" dirty="0">
                  <a:solidFill>
                    <a:schemeClr val="accent3"/>
                  </a:solidFill>
                  <a:latin typeface="Arial" panose="020B0604020202020204" pitchFamily="34" charset="0"/>
                  <a:cs typeface="Arial" panose="020B0604020202020204" pitchFamily="34" charset="0"/>
                </a:rPr>
                <a:t>diagnostic tools</a:t>
              </a:r>
            </a:p>
            <a:p>
              <a:r>
                <a:rPr lang="en-US" sz="1400" dirty="0">
                  <a:solidFill>
                    <a:schemeClr val="accent3"/>
                  </a:solidFill>
                  <a:latin typeface="Arial" panose="020B0604020202020204" pitchFamily="34" charset="0"/>
                  <a:cs typeface="Arial" panose="020B0604020202020204" pitchFamily="34" charset="0"/>
                </a:rPr>
                <a:t>neuroscience</a:t>
              </a:r>
            </a:p>
          </p:txBody>
        </p:sp>
        <p:pic>
          <p:nvPicPr>
            <p:cNvPr id="5" name="Grafický objekt 4">
              <a:extLst>
                <a:ext uri="{FF2B5EF4-FFF2-40B4-BE49-F238E27FC236}">
                  <a16:creationId xmlns:a16="http://schemas.microsoft.com/office/drawing/2014/main" id="{B65626C2-BE8D-41F5-88D2-B4A187CBBFE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79256" y="2061171"/>
              <a:ext cx="718657" cy="718657"/>
            </a:xfrm>
            <a:prstGeom prst="rect">
              <a:avLst/>
            </a:prstGeom>
          </p:spPr>
        </p:pic>
      </p:grpSp>
      <p:grpSp>
        <p:nvGrpSpPr>
          <p:cNvPr id="9" name="Skupina 8">
            <a:extLst>
              <a:ext uri="{FF2B5EF4-FFF2-40B4-BE49-F238E27FC236}">
                <a16:creationId xmlns:a16="http://schemas.microsoft.com/office/drawing/2014/main" id="{F57C5C19-0249-46C6-A811-845975E46A3F}"/>
              </a:ext>
            </a:extLst>
          </p:cNvPr>
          <p:cNvGrpSpPr/>
          <p:nvPr/>
        </p:nvGrpSpPr>
        <p:grpSpPr>
          <a:xfrm>
            <a:off x="580732" y="3127102"/>
            <a:ext cx="2953311" cy="2363391"/>
            <a:chOff x="429691" y="2038141"/>
            <a:chExt cx="2953311" cy="2363391"/>
          </a:xfrm>
        </p:grpSpPr>
        <p:sp>
          <p:nvSpPr>
            <p:cNvPr id="18" name="TextBox 17"/>
            <p:cNvSpPr txBox="1"/>
            <p:nvPr/>
          </p:nvSpPr>
          <p:spPr>
            <a:xfrm>
              <a:off x="429691" y="2585650"/>
              <a:ext cx="2953311" cy="1815882"/>
            </a:xfrm>
            <a:prstGeom prst="rect">
              <a:avLst/>
            </a:prstGeom>
            <a:noFill/>
          </p:spPr>
          <p:txBody>
            <a:bodyPr wrap="square" rtlCol="0">
              <a:spAutoFit/>
            </a:bodyPr>
            <a:lstStyle/>
            <a:p>
              <a:r>
                <a:rPr lang="en-US" sz="1400" dirty="0">
                  <a:solidFill>
                    <a:schemeClr val="accent3"/>
                  </a:solidFill>
                  <a:latin typeface="Arial" panose="020B0604020202020204" pitchFamily="34" charset="0"/>
                  <a:cs typeface="Arial" panose="020B0604020202020204" pitchFamily="34" charset="0"/>
                </a:rPr>
                <a:t>drug discovery</a:t>
              </a:r>
            </a:p>
            <a:p>
              <a:r>
                <a:rPr lang="en-US" sz="1400" dirty="0">
                  <a:solidFill>
                    <a:schemeClr val="accent3"/>
                  </a:solidFill>
                  <a:latin typeface="Arial" panose="020B0604020202020204" pitchFamily="34" charset="0"/>
                  <a:cs typeface="Arial" panose="020B0604020202020204" pitchFamily="34" charset="0"/>
                </a:rPr>
                <a:t>organic synthesis</a:t>
              </a:r>
            </a:p>
            <a:p>
              <a:r>
                <a:rPr lang="en-US" sz="1400" dirty="0">
                  <a:solidFill>
                    <a:schemeClr val="accent3"/>
                  </a:solidFill>
                  <a:latin typeface="Arial" panose="020B0604020202020204" pitchFamily="34" charset="0"/>
                  <a:cs typeface="Arial" panose="020B0604020202020204" pitchFamily="34" charset="0"/>
                </a:rPr>
                <a:t>medicinal chemistry</a:t>
              </a:r>
            </a:p>
            <a:p>
              <a:r>
                <a:rPr lang="en-US" sz="1400" dirty="0">
                  <a:solidFill>
                    <a:schemeClr val="accent3"/>
                  </a:solidFill>
                  <a:latin typeface="Arial" panose="020B0604020202020204" pitchFamily="34" charset="0"/>
                  <a:cs typeface="Arial" panose="020B0604020202020204" pitchFamily="34" charset="0"/>
                </a:rPr>
                <a:t>natural products chemistry</a:t>
              </a:r>
            </a:p>
            <a:p>
              <a:r>
                <a:rPr lang="en-US" sz="1400" dirty="0">
                  <a:solidFill>
                    <a:schemeClr val="accent3"/>
                  </a:solidFill>
                  <a:latin typeface="Arial" panose="020B0604020202020204" pitchFamily="34" charset="0"/>
                  <a:cs typeface="Arial" panose="020B0604020202020204" pitchFamily="34" charset="0"/>
                </a:rPr>
                <a:t>materials chemistry</a:t>
              </a:r>
            </a:p>
            <a:p>
              <a:r>
                <a:rPr lang="en-US" sz="1400" dirty="0">
                  <a:solidFill>
                    <a:schemeClr val="accent3"/>
                  </a:solidFill>
                  <a:latin typeface="Arial" panose="020B0604020202020204" pitchFamily="34" charset="0"/>
                  <a:cs typeface="Arial" panose="020B0604020202020204" pitchFamily="34" charset="0"/>
                </a:rPr>
                <a:t>chemical biology</a:t>
              </a:r>
            </a:p>
            <a:p>
              <a:r>
                <a:rPr lang="en-US" sz="1400" dirty="0">
                  <a:solidFill>
                    <a:schemeClr val="accent3"/>
                  </a:solidFill>
                  <a:latin typeface="Arial" panose="020B0604020202020204" pitchFamily="34" charset="0"/>
                  <a:cs typeface="Arial" panose="020B0604020202020204" pitchFamily="34" charset="0"/>
                </a:rPr>
                <a:t>photochemistry</a:t>
              </a:r>
            </a:p>
            <a:p>
              <a:r>
                <a:rPr lang="en-US" sz="1400" dirty="0" err="1">
                  <a:solidFill>
                    <a:schemeClr val="accent3"/>
                  </a:solidFill>
                  <a:latin typeface="Arial" panose="020B0604020202020204" pitchFamily="34" charset="0"/>
                  <a:cs typeface="Arial" panose="020B0604020202020204" pitchFamily="34" charset="0"/>
                </a:rPr>
                <a:t>nanochemistry</a:t>
              </a:r>
              <a:endParaRPr lang="en-US" sz="1400" dirty="0">
                <a:solidFill>
                  <a:schemeClr val="accent3"/>
                </a:solidFill>
                <a:latin typeface="Arial" panose="020B0604020202020204" pitchFamily="34" charset="0"/>
                <a:cs typeface="Arial" panose="020B0604020202020204" pitchFamily="34" charset="0"/>
              </a:endParaRPr>
            </a:p>
          </p:txBody>
        </p:sp>
        <p:sp>
          <p:nvSpPr>
            <p:cNvPr id="19" name="TextBox 18"/>
            <p:cNvSpPr txBox="1"/>
            <p:nvPr/>
          </p:nvSpPr>
          <p:spPr>
            <a:xfrm>
              <a:off x="438355" y="2038141"/>
              <a:ext cx="1173873" cy="461665"/>
            </a:xfrm>
            <a:prstGeom prst="rect">
              <a:avLst/>
            </a:prstGeom>
            <a:noFill/>
          </p:spPr>
          <p:txBody>
            <a:bodyPr wrap="square" rtlCol="0">
              <a:spAutoFit/>
            </a:bodyPr>
            <a:lstStyle/>
            <a:p>
              <a:r>
                <a:rPr lang="en-US" sz="2400" b="1" dirty="0">
                  <a:solidFill>
                    <a:schemeClr val="accent1"/>
                  </a:solidFill>
                  <a:latin typeface="Arial" panose="020B0604020202020204" pitchFamily="34" charset="0"/>
                  <a:cs typeface="Arial" panose="020B0604020202020204" pitchFamily="34" charset="0"/>
                </a:rPr>
                <a:t>CHEM</a:t>
              </a:r>
              <a:endParaRPr lang="en-US" sz="2000" b="1" dirty="0">
                <a:solidFill>
                  <a:schemeClr val="accent1"/>
                </a:solidFill>
                <a:latin typeface="Arial" panose="020B0604020202020204" pitchFamily="34" charset="0"/>
                <a:cs typeface="Arial" panose="020B0604020202020204" pitchFamily="34" charset="0"/>
              </a:endParaRPr>
            </a:p>
          </p:txBody>
        </p:sp>
        <p:pic>
          <p:nvPicPr>
            <p:cNvPr id="2" name="Grafický objekt 1">
              <a:extLst>
                <a:ext uri="{FF2B5EF4-FFF2-40B4-BE49-F238E27FC236}">
                  <a16:creationId xmlns:a16="http://schemas.microsoft.com/office/drawing/2014/main" id="{44F4D0C3-CE6D-4D9F-A589-EE9017545D6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47498" y="2095020"/>
              <a:ext cx="626306" cy="620740"/>
            </a:xfrm>
            <a:prstGeom prst="rect">
              <a:avLst/>
            </a:prstGeom>
          </p:spPr>
        </p:pic>
      </p:grpSp>
      <p:pic>
        <p:nvPicPr>
          <p:cNvPr id="32" name="Obrázek 31" descr="Obsah obrázku interiér, strop, stůl, kuchyně&#10;&#10;Popis byl vytvořen automaticky">
            <a:extLst>
              <a:ext uri="{FF2B5EF4-FFF2-40B4-BE49-F238E27FC236}">
                <a16:creationId xmlns:a16="http://schemas.microsoft.com/office/drawing/2014/main" id="{88F119F5-FA28-4CD5-A774-CE46C7D2D20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2680" b="12225"/>
          <a:stretch/>
        </p:blipFill>
        <p:spPr>
          <a:xfrm>
            <a:off x="675121" y="1081782"/>
            <a:ext cx="10850422" cy="1896169"/>
          </a:xfrm>
          <a:prstGeom prst="rect">
            <a:avLst/>
          </a:prstGeom>
        </p:spPr>
      </p:pic>
      <p:grpSp>
        <p:nvGrpSpPr>
          <p:cNvPr id="10" name="Skupina 9">
            <a:extLst>
              <a:ext uri="{FF2B5EF4-FFF2-40B4-BE49-F238E27FC236}">
                <a16:creationId xmlns:a16="http://schemas.microsoft.com/office/drawing/2014/main" id="{5797D938-41FD-4371-9AB5-10C681524C7D}"/>
              </a:ext>
            </a:extLst>
          </p:cNvPr>
          <p:cNvGrpSpPr/>
          <p:nvPr/>
        </p:nvGrpSpPr>
        <p:grpSpPr>
          <a:xfrm>
            <a:off x="7244139" y="5762562"/>
            <a:ext cx="4281404" cy="559974"/>
            <a:chOff x="4329194" y="5753645"/>
            <a:chExt cx="4281404" cy="559974"/>
          </a:xfrm>
        </p:grpSpPr>
        <p:sp>
          <p:nvSpPr>
            <p:cNvPr id="8" name="Obdélník 7">
              <a:extLst>
                <a:ext uri="{FF2B5EF4-FFF2-40B4-BE49-F238E27FC236}">
                  <a16:creationId xmlns:a16="http://schemas.microsoft.com/office/drawing/2014/main" id="{42525E38-2EC2-4B6B-9EEC-132356BDDA8F}"/>
                </a:ext>
              </a:extLst>
            </p:cNvPr>
            <p:cNvSpPr/>
            <p:nvPr/>
          </p:nvSpPr>
          <p:spPr>
            <a:xfrm>
              <a:off x="6646719" y="5753645"/>
              <a:ext cx="1963879" cy="559974"/>
            </a:xfrm>
            <a:prstGeom prst="rect">
              <a:avLst/>
            </a:prstGeom>
            <a:solidFill>
              <a:schemeClr val="accent3"/>
            </a:solidFill>
            <a:effectLst>
              <a:innerShdw blurRad="152400" dist="50800" dir="10800000">
                <a:prstClr val="black">
                  <a:alpha val="31000"/>
                </a:prstClr>
              </a:inn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335994" tIns="37338" rIns="298656" bIns="37338" numCol="1" spcCol="1270" anchor="ctr" anchorCtr="0">
              <a:noAutofit/>
            </a:bodyPr>
            <a:lstStyle/>
            <a:p>
              <a:pPr defTabSz="622300">
                <a:lnSpc>
                  <a:spcPct val="90000"/>
                </a:lnSpc>
                <a:spcBef>
                  <a:spcPct val="0"/>
                </a:spcBef>
                <a:spcAft>
                  <a:spcPct val="35000"/>
                </a:spcAft>
              </a:pPr>
              <a:r>
                <a:rPr lang="en-US" sz="1400" dirty="0">
                  <a:latin typeface="Arial" charset="0"/>
                  <a:ea typeface="Arial" charset="0"/>
                  <a:cs typeface="Arial" charset="0"/>
                </a:rPr>
                <a:t>Interdisciplinary approach</a:t>
              </a:r>
            </a:p>
          </p:txBody>
        </p:sp>
        <p:sp>
          <p:nvSpPr>
            <p:cNvPr id="7" name="Volný tvar: obrazec 6">
              <a:extLst>
                <a:ext uri="{FF2B5EF4-FFF2-40B4-BE49-F238E27FC236}">
                  <a16:creationId xmlns:a16="http://schemas.microsoft.com/office/drawing/2014/main" id="{E3A6E51E-9F35-44B9-8F85-F1BA5A190158}"/>
                </a:ext>
              </a:extLst>
            </p:cNvPr>
            <p:cNvSpPr/>
            <p:nvPr/>
          </p:nvSpPr>
          <p:spPr>
            <a:xfrm>
              <a:off x="4329194" y="5753645"/>
              <a:ext cx="2614744" cy="559974"/>
            </a:xfrm>
            <a:custGeom>
              <a:avLst/>
              <a:gdLst>
                <a:gd name="connsiteX0" fmla="*/ 0 w 2614744"/>
                <a:gd name="connsiteY0" fmla="*/ 0 h 559974"/>
                <a:gd name="connsiteX1" fmla="*/ 2334757 w 2614744"/>
                <a:gd name="connsiteY1" fmla="*/ 0 h 559974"/>
                <a:gd name="connsiteX2" fmla="*/ 2614744 w 2614744"/>
                <a:gd name="connsiteY2" fmla="*/ 279987 h 559974"/>
                <a:gd name="connsiteX3" fmla="*/ 2334757 w 2614744"/>
                <a:gd name="connsiteY3" fmla="*/ 559974 h 559974"/>
                <a:gd name="connsiteX4" fmla="*/ 0 w 2614744"/>
                <a:gd name="connsiteY4" fmla="*/ 559974 h 559974"/>
                <a:gd name="connsiteX5" fmla="*/ 0 w 2614744"/>
                <a:gd name="connsiteY5" fmla="*/ 0 h 55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4744" h="559974">
                  <a:moveTo>
                    <a:pt x="0" y="0"/>
                  </a:moveTo>
                  <a:lnTo>
                    <a:pt x="2334757" y="0"/>
                  </a:lnTo>
                  <a:lnTo>
                    <a:pt x="2614744" y="279987"/>
                  </a:lnTo>
                  <a:lnTo>
                    <a:pt x="2334757" y="559974"/>
                  </a:lnTo>
                  <a:lnTo>
                    <a:pt x="0" y="559974"/>
                  </a:lnTo>
                  <a:lnTo>
                    <a:pt x="0" y="0"/>
                  </a:lnTo>
                  <a:close/>
                </a:path>
              </a:pathLst>
            </a:custGeom>
            <a:solidFill>
              <a:srgbClr val="00205B"/>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74676" tIns="37338" rIns="158662" bIns="37338" numCol="1" spcCol="1270" anchor="ctr" anchorCtr="0">
              <a:noAutofit/>
            </a:bodyPr>
            <a:lstStyle/>
            <a:p>
              <a:pPr defTabSz="622300">
                <a:lnSpc>
                  <a:spcPct val="90000"/>
                </a:lnSpc>
                <a:spcBef>
                  <a:spcPct val="0"/>
                </a:spcBef>
                <a:spcAft>
                  <a:spcPct val="35000"/>
                </a:spcAft>
              </a:pPr>
              <a:r>
                <a:rPr lang="en-US" sz="1400" dirty="0">
                  <a:latin typeface="Arial" charset="0"/>
                  <a:ea typeface="Arial" charset="0"/>
                  <a:cs typeface="Arial" charset="0"/>
                </a:rPr>
                <a:t>Crosstalk between chemistry </a:t>
              </a:r>
              <a:br>
                <a:rPr lang="cs-CZ" sz="1400" dirty="0">
                  <a:latin typeface="Arial" charset="0"/>
                  <a:ea typeface="Arial" charset="0"/>
                  <a:cs typeface="Arial" charset="0"/>
                </a:rPr>
              </a:br>
              <a:r>
                <a:rPr lang="en-US" sz="1400" dirty="0">
                  <a:latin typeface="Arial" charset="0"/>
                  <a:ea typeface="Arial" charset="0"/>
                  <a:cs typeface="Arial" charset="0"/>
                </a:rPr>
                <a:t>and other sciences</a:t>
              </a:r>
            </a:p>
          </p:txBody>
        </p:sp>
      </p:grpSp>
      <p:grpSp>
        <p:nvGrpSpPr>
          <p:cNvPr id="29" name="Skupina 28">
            <a:extLst>
              <a:ext uri="{FF2B5EF4-FFF2-40B4-BE49-F238E27FC236}">
                <a16:creationId xmlns:a16="http://schemas.microsoft.com/office/drawing/2014/main" id="{1C130254-A50E-4F7C-903B-3E2C0F007938}"/>
              </a:ext>
            </a:extLst>
          </p:cNvPr>
          <p:cNvGrpSpPr/>
          <p:nvPr/>
        </p:nvGrpSpPr>
        <p:grpSpPr>
          <a:xfrm>
            <a:off x="666457" y="6190512"/>
            <a:ext cx="1292334" cy="246221"/>
            <a:chOff x="468999" y="6190509"/>
            <a:chExt cx="1292334" cy="246221"/>
          </a:xfrm>
        </p:grpSpPr>
        <p:sp>
          <p:nvSpPr>
            <p:cNvPr id="30" name="TextovéPole 29">
              <a:extLst>
                <a:ext uri="{FF2B5EF4-FFF2-40B4-BE49-F238E27FC236}">
                  <a16:creationId xmlns:a16="http://schemas.microsoft.com/office/drawing/2014/main" id="{B9C9C58E-45BD-436E-AFF9-325E44947D19}"/>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31" name="Grafický objekt 30">
              <a:extLst>
                <a:ext uri="{FF2B5EF4-FFF2-40B4-BE49-F238E27FC236}">
                  <a16:creationId xmlns:a16="http://schemas.microsoft.com/office/drawing/2014/main" id="{B5FCE12B-D592-46DD-BDC0-4A3028284F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8999" y="6215539"/>
              <a:ext cx="213995" cy="213995"/>
            </a:xfrm>
            <a:prstGeom prst="rect">
              <a:avLst/>
            </a:prstGeom>
          </p:spPr>
        </p:pic>
      </p:grpSp>
      <p:grpSp>
        <p:nvGrpSpPr>
          <p:cNvPr id="34" name="Skupina 33">
            <a:extLst>
              <a:ext uri="{FF2B5EF4-FFF2-40B4-BE49-F238E27FC236}">
                <a16:creationId xmlns:a16="http://schemas.microsoft.com/office/drawing/2014/main" id="{6006A0EE-40B4-4229-B536-5C75636FFF9F}"/>
              </a:ext>
            </a:extLst>
          </p:cNvPr>
          <p:cNvGrpSpPr/>
          <p:nvPr/>
        </p:nvGrpSpPr>
        <p:grpSpPr>
          <a:xfrm>
            <a:off x="28576" y="1"/>
            <a:ext cx="12131039" cy="396243"/>
            <a:chOff x="28576" y="1"/>
            <a:chExt cx="12131039" cy="396243"/>
          </a:xfrm>
        </p:grpSpPr>
        <p:pic>
          <p:nvPicPr>
            <p:cNvPr id="35" name="Grafický objekt 34">
              <a:extLst>
                <a:ext uri="{FF2B5EF4-FFF2-40B4-BE49-F238E27FC236}">
                  <a16:creationId xmlns:a16="http://schemas.microsoft.com/office/drawing/2014/main" id="{3B0B2C37-37F6-482C-AC4F-DAB392A5234C}"/>
                </a:ext>
              </a:extLst>
            </p:cNvPr>
            <p:cNvPicPr>
              <a:picLocks noChangeAspect="1"/>
            </p:cNvPicPr>
            <p:nvPr/>
          </p:nvPicPr>
          <p:blipFill rotWithShape="1">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l="92410" t="764" r="1417"/>
            <a:stretch/>
          </p:blipFill>
          <p:spPr>
            <a:xfrm rot="5400000">
              <a:off x="4367530" y="-4338953"/>
              <a:ext cx="396243" cy="9074152"/>
            </a:xfrm>
            <a:prstGeom prst="rect">
              <a:avLst/>
            </a:prstGeom>
          </p:spPr>
        </p:pic>
        <p:pic>
          <p:nvPicPr>
            <p:cNvPr id="36" name="Grafický objekt 35">
              <a:extLst>
                <a:ext uri="{FF2B5EF4-FFF2-40B4-BE49-F238E27FC236}">
                  <a16:creationId xmlns:a16="http://schemas.microsoft.com/office/drawing/2014/main" id="{BAB79C3A-13E2-471D-9038-FA6DC2C7B4F6}"/>
                </a:ext>
              </a:extLst>
            </p:cNvPr>
            <p:cNvPicPr>
              <a:picLocks noChangeAspect="1"/>
            </p:cNvPicPr>
            <p:nvPr/>
          </p:nvPicPr>
          <p:blipFill rotWithShape="1">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l="92410" t="66778" r="1417"/>
            <a:stretch/>
          </p:blipFill>
          <p:spPr>
            <a:xfrm rot="5400000">
              <a:off x="10442575" y="-1320795"/>
              <a:ext cx="396243" cy="3037836"/>
            </a:xfrm>
            <a:prstGeom prst="rect">
              <a:avLst/>
            </a:prstGeom>
          </p:spPr>
        </p:pic>
      </p:grpSp>
    </p:spTree>
    <p:extLst>
      <p:ext uri="{BB962C8B-B14F-4D97-AF65-F5344CB8AC3E}">
        <p14:creationId xmlns:p14="http://schemas.microsoft.com/office/powerpoint/2010/main" val="1175076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CE903D6A-41AD-4D94-A783-3C98A82C4D3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099100" y="3581400"/>
            <a:ext cx="7599026" cy="2855333"/>
          </a:xfrm>
          <a:prstGeom prst="rect">
            <a:avLst/>
          </a:prstGeom>
        </p:spPr>
      </p:pic>
      <p:sp>
        <p:nvSpPr>
          <p:cNvPr id="14" name="TextovéPole 13"/>
          <p:cNvSpPr txBox="1"/>
          <p:nvPr/>
        </p:nvSpPr>
        <p:spPr>
          <a:xfrm>
            <a:off x="579600" y="462280"/>
            <a:ext cx="8533290" cy="553998"/>
          </a:xfrm>
          <a:prstGeom prst="rect">
            <a:avLst/>
          </a:prstGeom>
          <a:noFill/>
        </p:spPr>
        <p:txBody>
          <a:bodyPr wrap="square" rtlCol="0">
            <a:spAutoFit/>
          </a:bodyPr>
          <a:lstStyle/>
          <a:p>
            <a:r>
              <a:rPr lang="en-US" sz="3000" b="1" dirty="0">
                <a:solidFill>
                  <a:srgbClr val="00205B"/>
                </a:solidFill>
                <a:latin typeface="Arial" panose="020B0604020202020204" pitchFamily="34" charset="0"/>
                <a:cs typeface="Arial" panose="020B0604020202020204" pitchFamily="34" charset="0"/>
              </a:rPr>
              <a:t>Helping people (and animals) live better lives</a:t>
            </a:r>
            <a:endParaRPr lang="cs-CZ" sz="3000" b="1" dirty="0">
              <a:solidFill>
                <a:srgbClr val="00205B"/>
              </a:solidFill>
              <a:latin typeface="Arial" panose="020B0604020202020204" pitchFamily="34" charset="0"/>
              <a:cs typeface="Arial" panose="020B0604020202020204" pitchFamily="34" charset="0"/>
            </a:endParaRPr>
          </a:p>
        </p:txBody>
      </p:sp>
      <p:sp>
        <p:nvSpPr>
          <p:cNvPr id="9" name="TextovéPole 14"/>
          <p:cNvSpPr txBox="1"/>
          <p:nvPr/>
        </p:nvSpPr>
        <p:spPr>
          <a:xfrm>
            <a:off x="579600" y="1016278"/>
            <a:ext cx="10698000" cy="5170646"/>
          </a:xfrm>
          <a:prstGeom prst="rect">
            <a:avLst/>
          </a:prstGeom>
          <a:noFill/>
        </p:spPr>
        <p:txBody>
          <a:bodyPr wrap="square" rtlCol="0">
            <a:spAutoFit/>
          </a:bodyPr>
          <a:lstStyle/>
          <a:p>
            <a:r>
              <a:rPr lang="en-US" sz="1600" dirty="0">
                <a:solidFill>
                  <a:srgbClr val="00205B"/>
                </a:solidFill>
                <a:latin typeface="Arial" panose="020B0604020202020204" pitchFamily="34" charset="0"/>
                <a:cs typeface="Arial" panose="020B0604020202020204" pitchFamily="34" charset="0"/>
              </a:rPr>
              <a:t>Tradition and expertise in drug development together with pharma industry</a:t>
            </a:r>
          </a:p>
          <a:p>
            <a:endParaRPr lang="cs-CZ" sz="1000" dirty="0">
              <a:solidFill>
                <a:srgbClr val="00205B"/>
              </a:solidFill>
              <a:latin typeface="Arial" panose="020B0604020202020204" pitchFamily="34" charset="0"/>
              <a:cs typeface="Arial" panose="020B0604020202020204" pitchFamily="34" charset="0"/>
            </a:endParaRPr>
          </a:p>
          <a:p>
            <a:r>
              <a:rPr lang="en-US" sz="1600" b="1" dirty="0" err="1">
                <a:solidFill>
                  <a:srgbClr val="F5AE8E"/>
                </a:solidFill>
                <a:latin typeface="Arial" charset="0"/>
                <a:ea typeface="Arial" charset="0"/>
                <a:cs typeface="Arial" charset="0"/>
              </a:rPr>
              <a:t>Antivirotics</a:t>
            </a:r>
            <a:r>
              <a:rPr lang="en-US" sz="1600" dirty="0">
                <a:solidFill>
                  <a:srgbClr val="00205B"/>
                </a:solidFill>
                <a:latin typeface="Arial" charset="0"/>
                <a:ea typeface="Arial" charset="0"/>
                <a:cs typeface="Arial" charset="0"/>
              </a:rPr>
              <a:t> </a:t>
            </a:r>
          </a:p>
          <a:p>
            <a:pPr marL="285750" lvl="1" indent="-285750">
              <a:buFont typeface="Arial" panose="020B0604020202020204" pitchFamily="34" charset="0"/>
              <a:buChar char="◦"/>
            </a:pPr>
            <a:r>
              <a:rPr lang="en-US" sz="1400" dirty="0" err="1">
                <a:solidFill>
                  <a:srgbClr val="00205B"/>
                </a:solidFill>
                <a:latin typeface="Arial" charset="0"/>
                <a:cs typeface="Arial" charset="0"/>
              </a:rPr>
              <a:t>dihydroxypropyladenine</a:t>
            </a:r>
            <a:r>
              <a:rPr lang="cs-CZ" sz="1400" dirty="0">
                <a:solidFill>
                  <a:srgbClr val="00205B"/>
                </a:solidFill>
                <a:latin typeface="Arial" charset="0"/>
                <a:cs typeface="Arial" charset="0"/>
              </a:rPr>
              <a:t> (</a:t>
            </a:r>
            <a:r>
              <a:rPr lang="en-US" sz="1400" b="1" dirty="0" err="1">
                <a:solidFill>
                  <a:srgbClr val="00205B"/>
                </a:solidFill>
                <a:latin typeface="Arial" charset="0"/>
                <a:ea typeface="Arial" charset="0"/>
                <a:cs typeface="Arial" charset="0"/>
              </a:rPr>
              <a:t>Duvira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a:t>
            </a:r>
            <a:r>
              <a:rPr lang="en-US" sz="1400" dirty="0" err="1">
                <a:solidFill>
                  <a:srgbClr val="00205B"/>
                </a:solidFill>
                <a:latin typeface="Arial" charset="0"/>
                <a:ea typeface="Arial" charset="0"/>
                <a:cs typeface="Arial" charset="0"/>
              </a:rPr>
              <a:t>Spofa</a:t>
            </a:r>
            <a:r>
              <a:rPr lang="en-US" sz="1400" dirty="0">
                <a:solidFill>
                  <a:srgbClr val="00205B"/>
                </a:solidFill>
                <a:latin typeface="Arial" charset="0"/>
                <a:ea typeface="Arial" charset="0"/>
                <a:cs typeface="Arial" charset="0"/>
              </a:rPr>
              <a:t>, </a:t>
            </a:r>
            <a:r>
              <a:rPr lang="en-US" sz="1400" dirty="0" err="1">
                <a:solidFill>
                  <a:srgbClr val="00205B"/>
                </a:solidFill>
                <a:latin typeface="Arial" charset="0"/>
                <a:ea typeface="Arial" charset="0"/>
                <a:cs typeface="Arial" charset="0"/>
              </a:rPr>
              <a:t>Léčiva</a:t>
            </a:r>
            <a:r>
              <a:rPr lang="en-US" sz="1400" dirty="0">
                <a:solidFill>
                  <a:srgbClr val="00205B"/>
                </a:solidFill>
                <a:latin typeface="Arial" charset="0"/>
                <a:ea typeface="Arial" charset="0"/>
                <a:cs typeface="Arial" charset="0"/>
              </a:rPr>
              <a:t>, </a:t>
            </a:r>
            <a:r>
              <a:rPr lang="en-US" sz="1400" dirty="0" err="1">
                <a:solidFill>
                  <a:srgbClr val="00205B"/>
                </a:solidFill>
                <a:latin typeface="Arial" charset="0"/>
                <a:ea typeface="Arial" charset="0"/>
                <a:cs typeface="Arial" charset="0"/>
              </a:rPr>
              <a:t>Zentiva</a:t>
            </a:r>
            <a:r>
              <a:rPr lang="en-US" sz="1400" dirty="0">
                <a:solidFill>
                  <a:srgbClr val="00205B"/>
                </a:solidFill>
                <a:latin typeface="Arial" charset="0"/>
                <a:ea typeface="Arial" charset="0"/>
                <a:cs typeface="Arial" charset="0"/>
              </a:rPr>
              <a:t>)</a:t>
            </a:r>
          </a:p>
          <a:p>
            <a:pPr marL="285750" lvl="1" indent="-285750">
              <a:buFont typeface="Arial" panose="020B0604020202020204" pitchFamily="34" charset="0"/>
              <a:buChar char="◦"/>
            </a:pPr>
            <a:r>
              <a:rPr lang="en-US" sz="1400" dirty="0">
                <a:solidFill>
                  <a:srgbClr val="00205B"/>
                </a:solidFill>
                <a:latin typeface="Arial" charset="0"/>
                <a:ea typeface="Arial" charset="0"/>
                <a:cs typeface="Arial" charset="0"/>
              </a:rPr>
              <a:t>cidofovir (</a:t>
            </a:r>
            <a:r>
              <a:rPr lang="en-US" sz="1400" b="1" dirty="0" err="1">
                <a:solidFill>
                  <a:srgbClr val="00205B"/>
                </a:solidFill>
                <a:latin typeface="Arial" charset="0"/>
                <a:ea typeface="Arial" charset="0"/>
                <a:cs typeface="Arial" charset="0"/>
              </a:rPr>
              <a:t>Vistide</a:t>
            </a:r>
            <a:r>
              <a:rPr lang="en-US" sz="1400" baseline="30000" dirty="0">
                <a:solidFill>
                  <a:srgbClr val="00205B"/>
                </a:solidFill>
                <a:latin typeface="Arial" charset="0"/>
                <a:ea typeface="Arial" charset="0"/>
                <a:cs typeface="Arial" charset="0"/>
              </a:rPr>
              <a:t>®</a:t>
            </a:r>
            <a:r>
              <a:rPr lang="cs-CZ" sz="1400" dirty="0">
                <a:solidFill>
                  <a:srgbClr val="00205B"/>
                </a:solidFill>
                <a:latin typeface="Arial" charset="0"/>
                <a:ea typeface="Arial" charset="0"/>
                <a:cs typeface="Arial" charset="0"/>
              </a:rPr>
              <a:t> – </a:t>
            </a:r>
            <a:r>
              <a:rPr lang="cs-CZ" sz="1400" dirty="0" err="1">
                <a:solidFill>
                  <a:srgbClr val="00205B"/>
                </a:solidFill>
                <a:latin typeface="Arial" charset="0"/>
                <a:ea typeface="Arial" charset="0"/>
                <a:cs typeface="Arial" charset="0"/>
              </a:rPr>
              <a:t>Gilead</a:t>
            </a:r>
            <a:r>
              <a:rPr lang="cs-CZ" sz="1400" dirty="0">
                <a:solidFill>
                  <a:srgbClr val="00205B"/>
                </a:solidFill>
                <a:latin typeface="Arial" charset="0"/>
                <a:ea typeface="Arial" charset="0"/>
                <a:cs typeface="Arial" charset="0"/>
              </a:rPr>
              <a:t> </a:t>
            </a:r>
            <a:r>
              <a:rPr lang="cs-CZ" sz="1400" dirty="0" err="1">
                <a:solidFill>
                  <a:srgbClr val="00205B"/>
                </a:solidFill>
                <a:latin typeface="Arial" charset="0"/>
                <a:ea typeface="Arial" charset="0"/>
                <a:cs typeface="Arial" charset="0"/>
              </a:rPr>
              <a:t>Sciences</a:t>
            </a:r>
            <a:r>
              <a:rPr lang="cs-CZ" sz="1400" dirty="0">
                <a:solidFill>
                  <a:srgbClr val="00205B"/>
                </a:solidFill>
                <a:latin typeface="Arial" charset="0"/>
                <a:ea typeface="Arial" charset="0"/>
                <a:cs typeface="Arial" charset="0"/>
              </a:rPr>
              <a:t>)</a:t>
            </a:r>
          </a:p>
          <a:p>
            <a:pPr marL="285750" lvl="1" indent="-285750">
              <a:buFont typeface="Arial" panose="020B0604020202020204" pitchFamily="34" charset="0"/>
              <a:buChar char="◦"/>
            </a:pPr>
            <a:r>
              <a:rPr lang="cs-CZ" sz="1400" dirty="0" err="1">
                <a:solidFill>
                  <a:srgbClr val="00205B"/>
                </a:solidFill>
                <a:latin typeface="Arial" charset="0"/>
                <a:ea typeface="Arial" charset="0"/>
                <a:cs typeface="Arial" charset="0"/>
              </a:rPr>
              <a:t>adefovir</a:t>
            </a:r>
            <a:r>
              <a:rPr lang="cs-CZ"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Hepsera</a:t>
            </a:r>
            <a:r>
              <a:rPr lang="en-US" sz="1400" baseline="30000" dirty="0">
                <a:solidFill>
                  <a:srgbClr val="00205B"/>
                </a:solidFill>
                <a:latin typeface="Arial" charset="0"/>
                <a:ea typeface="Arial" charset="0"/>
                <a:cs typeface="Arial" charset="0"/>
              </a:rPr>
              <a:t>® </a:t>
            </a:r>
            <a:r>
              <a:rPr lang="en-US" sz="1400" dirty="0">
                <a:solidFill>
                  <a:srgbClr val="00205B"/>
                </a:solidFill>
                <a:latin typeface="Arial" charset="0"/>
                <a:ea typeface="Arial" charset="0"/>
                <a:cs typeface="Arial" charset="0"/>
              </a:rPr>
              <a:t>– </a:t>
            </a:r>
            <a:r>
              <a:rPr lang="cs-CZ" sz="1400" dirty="0" err="1">
                <a:solidFill>
                  <a:srgbClr val="00205B"/>
                </a:solidFill>
                <a:latin typeface="Arial" charset="0"/>
                <a:ea typeface="Arial" charset="0"/>
                <a:cs typeface="Arial" charset="0"/>
              </a:rPr>
              <a:t>Gilead</a:t>
            </a:r>
            <a:r>
              <a:rPr lang="cs-CZ" sz="1400" dirty="0">
                <a:solidFill>
                  <a:srgbClr val="00205B"/>
                </a:solidFill>
                <a:latin typeface="Arial" charset="0"/>
                <a:ea typeface="Arial" charset="0"/>
                <a:cs typeface="Arial" charset="0"/>
              </a:rPr>
              <a:t> </a:t>
            </a:r>
            <a:r>
              <a:rPr lang="cs-CZ" sz="1400" dirty="0" err="1">
                <a:solidFill>
                  <a:srgbClr val="00205B"/>
                </a:solidFill>
                <a:latin typeface="Arial" charset="0"/>
                <a:ea typeface="Arial" charset="0"/>
                <a:cs typeface="Arial" charset="0"/>
              </a:rPr>
              <a:t>Sciences</a:t>
            </a:r>
            <a:r>
              <a:rPr lang="cs-CZ" sz="1400" dirty="0">
                <a:solidFill>
                  <a:srgbClr val="00205B"/>
                </a:solidFill>
                <a:latin typeface="Arial" charset="0"/>
                <a:ea typeface="Arial" charset="0"/>
                <a:cs typeface="Arial" charset="0"/>
              </a:rPr>
              <a:t>)</a:t>
            </a:r>
            <a:endParaRPr lang="en-US" sz="1400" dirty="0">
              <a:solidFill>
                <a:srgbClr val="00205B"/>
              </a:solidFill>
              <a:latin typeface="Arial" charset="0"/>
              <a:ea typeface="Arial" charset="0"/>
              <a:cs typeface="Arial" charset="0"/>
            </a:endParaRPr>
          </a:p>
          <a:p>
            <a:pPr marL="285750" lvl="1" indent="-285750">
              <a:buFont typeface="Arial" panose="020B0604020202020204" pitchFamily="34" charset="0"/>
              <a:buChar char="◦"/>
            </a:pPr>
            <a:r>
              <a:rPr lang="cs-CZ" sz="1400" dirty="0" err="1">
                <a:solidFill>
                  <a:srgbClr val="00205B"/>
                </a:solidFill>
                <a:latin typeface="Arial" charset="0"/>
                <a:ea typeface="Arial" charset="0"/>
                <a:cs typeface="Arial" charset="0"/>
              </a:rPr>
              <a:t>tenofovir</a:t>
            </a:r>
            <a:r>
              <a:rPr lang="cs-CZ"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Viread</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a:solidFill>
                  <a:srgbClr val="00205B"/>
                </a:solidFill>
                <a:latin typeface="Arial" charset="0"/>
                <a:ea typeface="Arial" charset="0"/>
                <a:cs typeface="Arial" charset="0"/>
              </a:rPr>
              <a:t>Truvada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Atripla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Complera</a:t>
            </a:r>
            <a:r>
              <a:rPr lang="en-US" sz="1400" baseline="30000" dirty="0">
                <a:solidFill>
                  <a:srgbClr val="00205B"/>
                </a:solidFill>
                <a:latin typeface="Arial" charset="0"/>
                <a:ea typeface="Arial" charset="0"/>
                <a:cs typeface="Arial" charset="0"/>
              </a:rPr>
              <a:t>®</a:t>
            </a:r>
            <a:r>
              <a:rPr lang="en-US" sz="1400" b="1" dirty="0">
                <a:solidFill>
                  <a:srgbClr val="00205B"/>
                </a:solidFill>
                <a:latin typeface="Arial" charset="0"/>
                <a:ea typeface="Arial" charset="0"/>
                <a:cs typeface="Arial" charset="0"/>
              </a:rPr>
              <a:t>/</a:t>
            </a:r>
            <a:r>
              <a:rPr lang="en-US" sz="1400" b="1" dirty="0" err="1">
                <a:solidFill>
                  <a:srgbClr val="00205B"/>
                </a:solidFill>
                <a:latin typeface="Arial" charset="0"/>
                <a:ea typeface="Arial" charset="0"/>
                <a:cs typeface="Arial" charset="0"/>
              </a:rPr>
              <a:t>Eviplera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Stribild</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Genvoya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Odefsey</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a:t>
            </a:r>
            <a:r>
              <a:rPr lang="en-US" sz="1400" b="1"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Descovy</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Vemlidy</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Biktarvy</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Gilead Sciences; </a:t>
            </a:r>
            <a:r>
              <a:rPr lang="en-US" sz="1400" b="1" dirty="0" err="1">
                <a:solidFill>
                  <a:srgbClr val="00205B"/>
                </a:solidFill>
                <a:latin typeface="Arial" charset="0"/>
                <a:ea typeface="Arial" charset="0"/>
                <a:cs typeface="Arial" charset="0"/>
              </a:rPr>
              <a:t>Symtuza</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Janssen Pharmaceutical)</a:t>
            </a:r>
            <a:endParaRPr lang="cs-CZ" sz="1400" dirty="0">
              <a:solidFill>
                <a:srgbClr val="00205B"/>
              </a:solidFill>
              <a:latin typeface="Arial" charset="0"/>
              <a:ea typeface="Arial" charset="0"/>
              <a:cs typeface="Arial" charset="0"/>
            </a:endParaRPr>
          </a:p>
          <a:p>
            <a:pPr marL="285750" lvl="1" indent="-285750">
              <a:buFont typeface="Arial" panose="020B0604020202020204" pitchFamily="34" charset="0"/>
              <a:buChar char="◦"/>
            </a:pPr>
            <a:endParaRPr lang="en-US" sz="800" dirty="0">
              <a:solidFill>
                <a:srgbClr val="00205B"/>
              </a:solidFill>
              <a:latin typeface="Arial" charset="0"/>
              <a:ea typeface="Arial" charset="0"/>
              <a:cs typeface="Arial" charset="0"/>
            </a:endParaRPr>
          </a:p>
          <a:p>
            <a:r>
              <a:rPr lang="en-US" sz="1600" b="1" dirty="0">
                <a:solidFill>
                  <a:schemeClr val="accent1"/>
                </a:solidFill>
                <a:latin typeface="Arial" charset="0"/>
                <a:ea typeface="Arial" charset="0"/>
                <a:cs typeface="Arial" charset="0"/>
              </a:rPr>
              <a:t>Hormone Analogues </a:t>
            </a:r>
          </a:p>
          <a:p>
            <a:pPr marL="285750" lvl="1" indent="-285750">
              <a:buFont typeface="Arial" panose="020B0604020202020204" pitchFamily="34" charset="0"/>
              <a:buChar char="◦"/>
            </a:pPr>
            <a:r>
              <a:rPr lang="en-US" sz="1400" dirty="0">
                <a:solidFill>
                  <a:srgbClr val="00205B"/>
                </a:solidFill>
                <a:latin typeface="Arial" charset="0"/>
                <a:ea typeface="Arial" charset="0"/>
                <a:cs typeface="Arial" charset="0"/>
              </a:rPr>
              <a:t>oxytocin (</a:t>
            </a:r>
            <a:r>
              <a:rPr lang="en-US" sz="1400" dirty="0" err="1">
                <a:solidFill>
                  <a:srgbClr val="00205B"/>
                </a:solidFill>
                <a:latin typeface="Arial" charset="0"/>
                <a:ea typeface="Arial" charset="0"/>
                <a:cs typeface="Arial" charset="0"/>
              </a:rPr>
              <a:t>Léčiva</a:t>
            </a:r>
            <a:r>
              <a:rPr lang="en-US" sz="1400" dirty="0">
                <a:solidFill>
                  <a:srgbClr val="00205B"/>
                </a:solidFill>
                <a:latin typeface="Arial" charset="0"/>
                <a:ea typeface="Arial" charset="0"/>
                <a:cs typeface="Arial" charset="0"/>
              </a:rPr>
              <a:t>, Ferring)</a:t>
            </a:r>
          </a:p>
          <a:p>
            <a:pPr marL="285750" lvl="1" indent="-285750">
              <a:buFont typeface="Arial" panose="020B0604020202020204" pitchFamily="34" charset="0"/>
              <a:buChar char="◦"/>
            </a:pPr>
            <a:r>
              <a:rPr lang="en-US" sz="1400" spc="-30" dirty="0" err="1">
                <a:solidFill>
                  <a:srgbClr val="00205B"/>
                </a:solidFill>
                <a:latin typeface="Arial" charset="0"/>
                <a:ea typeface="Arial" charset="0"/>
                <a:cs typeface="Arial" charset="0"/>
              </a:rPr>
              <a:t>carbetocin</a:t>
            </a:r>
            <a:r>
              <a:rPr lang="en-US" sz="1400" spc="-30" dirty="0">
                <a:solidFill>
                  <a:srgbClr val="00205B"/>
                </a:solidFill>
                <a:latin typeface="Arial" charset="0"/>
                <a:ea typeface="Arial" charset="0"/>
                <a:cs typeface="Arial" charset="0"/>
              </a:rPr>
              <a:t> (</a:t>
            </a:r>
            <a:r>
              <a:rPr lang="en-US" sz="1400" b="1" spc="-30" dirty="0" err="1">
                <a:solidFill>
                  <a:srgbClr val="00205B"/>
                </a:solidFill>
                <a:latin typeface="Arial" charset="0"/>
                <a:ea typeface="Arial" charset="0"/>
                <a:cs typeface="Arial" charset="0"/>
              </a:rPr>
              <a:t>Duratocin</a:t>
            </a:r>
            <a:r>
              <a:rPr lang="en-US" sz="1400" spc="-30" baseline="30000" dirty="0">
                <a:solidFill>
                  <a:srgbClr val="00205B"/>
                </a:solidFill>
                <a:latin typeface="Arial" charset="0"/>
                <a:ea typeface="Arial" charset="0"/>
                <a:cs typeface="Arial" charset="0"/>
              </a:rPr>
              <a:t>®</a:t>
            </a:r>
            <a:r>
              <a:rPr lang="en-US" sz="1400" spc="-30" dirty="0">
                <a:solidFill>
                  <a:srgbClr val="00205B"/>
                </a:solidFill>
                <a:latin typeface="Arial" charset="0"/>
                <a:ea typeface="Arial" charset="0"/>
                <a:cs typeface="Arial" charset="0"/>
              </a:rPr>
              <a:t> – </a:t>
            </a:r>
            <a:r>
              <a:rPr lang="en-US" sz="1400" spc="-30" dirty="0" err="1">
                <a:solidFill>
                  <a:srgbClr val="00205B"/>
                </a:solidFill>
                <a:latin typeface="Arial" charset="0"/>
                <a:ea typeface="Arial" charset="0"/>
                <a:cs typeface="Arial" charset="0"/>
              </a:rPr>
              <a:t>Léčiva</a:t>
            </a:r>
            <a:r>
              <a:rPr lang="en-US" sz="1400" spc="-30" dirty="0">
                <a:solidFill>
                  <a:srgbClr val="00205B"/>
                </a:solidFill>
                <a:latin typeface="Arial" charset="0"/>
                <a:ea typeface="Arial" charset="0"/>
                <a:cs typeface="Arial" charset="0"/>
              </a:rPr>
              <a:t>, Ferring, Polypeptide Laboratories; </a:t>
            </a:r>
            <a:r>
              <a:rPr lang="en-US" sz="1400" b="1" spc="-30" dirty="0" err="1">
                <a:solidFill>
                  <a:srgbClr val="00205B"/>
                </a:solidFill>
                <a:latin typeface="Arial" charset="0"/>
                <a:ea typeface="Arial" charset="0"/>
                <a:cs typeface="Arial" charset="0"/>
              </a:rPr>
              <a:t>Depotocin</a:t>
            </a:r>
            <a:r>
              <a:rPr lang="en-US" sz="1400" spc="-30" baseline="30000" dirty="0">
                <a:solidFill>
                  <a:srgbClr val="00205B"/>
                </a:solidFill>
                <a:latin typeface="Arial" charset="0"/>
                <a:ea typeface="Arial" charset="0"/>
                <a:cs typeface="Arial" charset="0"/>
              </a:rPr>
              <a:t>®</a:t>
            </a:r>
            <a:r>
              <a:rPr lang="en-US" sz="1400" spc="-30" dirty="0">
                <a:solidFill>
                  <a:srgbClr val="00205B"/>
                </a:solidFill>
                <a:latin typeface="Arial" charset="0"/>
                <a:ea typeface="Arial" charset="0"/>
                <a:cs typeface="Arial" charset="0"/>
              </a:rPr>
              <a:t> [vet.] – Nordic Pharma)</a:t>
            </a:r>
          </a:p>
          <a:p>
            <a:pPr marL="285750" lvl="1" indent="-285750">
              <a:buFont typeface="Arial" panose="020B0604020202020204" pitchFamily="34" charset="0"/>
              <a:buChar char="◦"/>
            </a:pPr>
            <a:r>
              <a:rPr lang="en-US" sz="1400" dirty="0">
                <a:solidFill>
                  <a:srgbClr val="00205B"/>
                </a:solidFill>
                <a:latin typeface="Arial" charset="0"/>
                <a:ea typeface="Arial" charset="0"/>
                <a:cs typeface="Arial" charset="0"/>
              </a:rPr>
              <a:t>desmopressin (</a:t>
            </a:r>
            <a:r>
              <a:rPr lang="en-US" sz="1400" b="1" dirty="0" err="1">
                <a:solidFill>
                  <a:srgbClr val="00205B"/>
                </a:solidFill>
                <a:latin typeface="Arial" charset="0"/>
                <a:ea typeface="Arial" charset="0"/>
                <a:cs typeface="Arial" charset="0"/>
              </a:rPr>
              <a:t>Adiuretin</a:t>
            </a:r>
            <a:r>
              <a:rPr lang="en-US" sz="1400" b="1" dirty="0">
                <a:solidFill>
                  <a:srgbClr val="00205B"/>
                </a:solidFill>
                <a:latin typeface="Arial" charset="0"/>
                <a:ea typeface="Arial" charset="0"/>
                <a:cs typeface="Arial" charset="0"/>
              </a:rPr>
              <a:t>-SD</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a:t>
            </a:r>
            <a:r>
              <a:rPr lang="en-US" sz="1400" b="1" dirty="0" err="1">
                <a:solidFill>
                  <a:srgbClr val="00205B"/>
                </a:solidFill>
                <a:latin typeface="Arial" charset="0"/>
                <a:ea typeface="Arial" charset="0"/>
                <a:cs typeface="Arial" charset="0"/>
              </a:rPr>
              <a:t>Minirin</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a:t>
            </a:r>
            <a:r>
              <a:rPr lang="en-US" sz="1400" dirty="0" err="1">
                <a:solidFill>
                  <a:srgbClr val="00205B"/>
                </a:solidFill>
                <a:latin typeface="Arial" charset="0"/>
                <a:ea typeface="Arial" charset="0"/>
                <a:cs typeface="Arial" charset="0"/>
              </a:rPr>
              <a:t>Léčiva</a:t>
            </a:r>
            <a:r>
              <a:rPr lang="en-US" sz="1400" dirty="0">
                <a:solidFill>
                  <a:srgbClr val="00205B"/>
                </a:solidFill>
                <a:latin typeface="Arial" charset="0"/>
                <a:ea typeface="Arial" charset="0"/>
                <a:cs typeface="Arial" charset="0"/>
              </a:rPr>
              <a:t>, Ferring, Polypeptide Laboratories)</a:t>
            </a:r>
          </a:p>
          <a:p>
            <a:pPr marL="285750" lvl="1" indent="-285750">
              <a:buFont typeface="Arial" panose="020B0604020202020204" pitchFamily="34" charset="0"/>
              <a:buChar char="◦"/>
            </a:pPr>
            <a:r>
              <a:rPr lang="en-US" sz="1400" dirty="0" err="1">
                <a:solidFill>
                  <a:srgbClr val="00205B"/>
                </a:solidFill>
                <a:latin typeface="Arial" charset="0"/>
                <a:ea typeface="Arial" charset="0"/>
                <a:cs typeface="Arial" charset="0"/>
              </a:rPr>
              <a:t>terlipressin</a:t>
            </a:r>
            <a:r>
              <a:rPr lang="en-US" sz="1400" dirty="0">
                <a:solidFill>
                  <a:srgbClr val="00205B"/>
                </a:solidFill>
                <a:latin typeface="Arial" charset="0"/>
                <a:ea typeface="Arial" charset="0"/>
                <a:cs typeface="Arial" charset="0"/>
              </a:rPr>
              <a:t> (</a:t>
            </a:r>
            <a:r>
              <a:rPr lang="en-US" sz="1400" b="1" dirty="0" err="1">
                <a:solidFill>
                  <a:srgbClr val="00205B"/>
                </a:solidFill>
                <a:latin typeface="Arial" charset="0"/>
                <a:ea typeface="Arial" charset="0"/>
                <a:cs typeface="Arial" charset="0"/>
              </a:rPr>
              <a:t>Remestyp</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a:t>
            </a:r>
            <a:r>
              <a:rPr lang="en-US" sz="1400" b="1" dirty="0" err="1">
                <a:solidFill>
                  <a:srgbClr val="00205B"/>
                </a:solidFill>
                <a:latin typeface="Arial" charset="0"/>
                <a:ea typeface="Arial" charset="0"/>
                <a:cs typeface="Arial" charset="0"/>
              </a:rPr>
              <a:t>Glypressin</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a:t>
            </a:r>
            <a:r>
              <a:rPr lang="en-US" sz="1400" dirty="0" err="1">
                <a:solidFill>
                  <a:srgbClr val="00205B"/>
                </a:solidFill>
                <a:latin typeface="Arial" charset="0"/>
                <a:ea typeface="Arial" charset="0"/>
                <a:cs typeface="Arial" charset="0"/>
              </a:rPr>
              <a:t>Léčiva</a:t>
            </a:r>
            <a:r>
              <a:rPr lang="en-US" sz="1400" dirty="0">
                <a:solidFill>
                  <a:srgbClr val="00205B"/>
                </a:solidFill>
                <a:latin typeface="Arial" charset="0"/>
                <a:ea typeface="Arial" charset="0"/>
                <a:cs typeface="Arial" charset="0"/>
              </a:rPr>
              <a:t>, Ferring)</a:t>
            </a:r>
            <a:endParaRPr lang="cs-CZ" sz="1400" dirty="0">
              <a:solidFill>
                <a:srgbClr val="00205B"/>
              </a:solidFill>
              <a:latin typeface="Arial" charset="0"/>
              <a:ea typeface="Arial" charset="0"/>
              <a:cs typeface="Arial" charset="0"/>
            </a:endParaRPr>
          </a:p>
          <a:p>
            <a:pPr marL="285750" lvl="1" indent="-285750">
              <a:buFont typeface="Arial" panose="020B0604020202020204" pitchFamily="34" charset="0"/>
              <a:buChar char="◦"/>
            </a:pPr>
            <a:endParaRPr lang="en-US" sz="800" dirty="0">
              <a:solidFill>
                <a:srgbClr val="00205B"/>
              </a:solidFill>
              <a:latin typeface="Arial" charset="0"/>
              <a:ea typeface="Arial" charset="0"/>
              <a:cs typeface="Arial" charset="0"/>
            </a:endParaRPr>
          </a:p>
          <a:p>
            <a:pPr marL="0" lvl="1"/>
            <a:r>
              <a:rPr lang="en-US" sz="1600" b="1" dirty="0" err="1">
                <a:solidFill>
                  <a:schemeClr val="accent3"/>
                </a:solidFill>
                <a:latin typeface="Arial" charset="0"/>
                <a:ea typeface="Arial" charset="0"/>
                <a:cs typeface="Arial" charset="0"/>
              </a:rPr>
              <a:t>Cancerostatics</a:t>
            </a:r>
            <a:endParaRPr lang="cs-CZ" sz="1600" b="1" dirty="0">
              <a:solidFill>
                <a:schemeClr val="accent3"/>
              </a:solidFill>
              <a:latin typeface="Arial" charset="0"/>
              <a:ea typeface="Arial" charset="0"/>
              <a:cs typeface="Arial" charset="0"/>
            </a:endParaRPr>
          </a:p>
          <a:p>
            <a:pPr marL="285750" lvl="1" indent="-285750">
              <a:buFont typeface="Arial" panose="020B0604020202020204" pitchFamily="34" charset="0"/>
              <a:buChar char="◦"/>
            </a:pPr>
            <a:r>
              <a:rPr lang="en-US" sz="1400" dirty="0">
                <a:solidFill>
                  <a:srgbClr val="00205B"/>
                </a:solidFill>
                <a:latin typeface="Arial" charset="0"/>
                <a:ea typeface="Arial" charset="0"/>
                <a:cs typeface="Arial" charset="0"/>
              </a:rPr>
              <a:t>decitabine</a:t>
            </a:r>
            <a:r>
              <a:rPr lang="cs-CZ" sz="1400" dirty="0">
                <a:solidFill>
                  <a:srgbClr val="00205B"/>
                </a:solidFill>
                <a:latin typeface="Arial" charset="0"/>
                <a:ea typeface="Arial" charset="0"/>
                <a:cs typeface="Arial" charset="0"/>
              </a:rPr>
              <a:t> (</a:t>
            </a:r>
            <a:r>
              <a:rPr lang="cs-CZ" sz="1400" b="1" dirty="0" err="1">
                <a:solidFill>
                  <a:srgbClr val="00205B"/>
                </a:solidFill>
                <a:latin typeface="Arial" charset="0"/>
                <a:ea typeface="Arial" charset="0"/>
                <a:cs typeface="Arial" charset="0"/>
              </a:rPr>
              <a:t>Dacogen</a:t>
            </a:r>
            <a:r>
              <a:rPr lang="en-US" sz="1400" baseline="30000" dirty="0">
                <a:solidFill>
                  <a:srgbClr val="00205B"/>
                </a:solidFill>
                <a:latin typeface="Arial" charset="0"/>
                <a:ea typeface="Arial" charset="0"/>
                <a:cs typeface="Arial" charset="0"/>
              </a:rPr>
              <a:t>®</a:t>
            </a:r>
            <a:r>
              <a:rPr lang="cs-CZ" sz="1400" dirty="0">
                <a:solidFill>
                  <a:srgbClr val="00205B"/>
                </a:solidFill>
                <a:latin typeface="Arial" charset="0"/>
                <a:ea typeface="Arial" charset="0"/>
                <a:cs typeface="Arial" charset="0"/>
              </a:rPr>
              <a:t> </a:t>
            </a:r>
            <a:r>
              <a:rPr lang="en-US" sz="1400" dirty="0">
                <a:solidFill>
                  <a:srgbClr val="00205B"/>
                </a:solidFill>
                <a:latin typeface="Arial" charset="0"/>
                <a:ea typeface="Arial" charset="0"/>
                <a:cs typeface="Arial" charset="0"/>
              </a:rPr>
              <a:t>– </a:t>
            </a:r>
            <a:r>
              <a:rPr lang="cs-CZ" sz="1400" dirty="0">
                <a:solidFill>
                  <a:srgbClr val="00205B"/>
                </a:solidFill>
                <a:latin typeface="Arial" charset="0"/>
                <a:ea typeface="Arial" charset="0"/>
                <a:cs typeface="Arial" charset="0"/>
              </a:rPr>
              <a:t>MGI </a:t>
            </a:r>
            <a:r>
              <a:rPr lang="cs-CZ" sz="1400" dirty="0" err="1">
                <a:solidFill>
                  <a:srgbClr val="00205B"/>
                </a:solidFill>
                <a:latin typeface="Arial" charset="0"/>
                <a:ea typeface="Arial" charset="0"/>
                <a:cs typeface="Arial" charset="0"/>
              </a:rPr>
              <a:t>P</a:t>
            </a:r>
            <a:r>
              <a:rPr lang="cs-CZ" sz="1400" dirty="0" err="1">
                <a:solidFill>
                  <a:srgbClr val="00205B"/>
                </a:solidFill>
                <a:latin typeface="Arial" charset="0"/>
                <a:cs typeface="Arial" charset="0"/>
              </a:rPr>
              <a:t>harma</a:t>
            </a:r>
            <a:r>
              <a:rPr lang="cs-CZ" sz="1400" dirty="0">
                <a:solidFill>
                  <a:srgbClr val="00205B"/>
                </a:solidFill>
                <a:latin typeface="Arial" charset="0"/>
                <a:cs typeface="Arial" charset="0"/>
              </a:rPr>
              <a:t>, </a:t>
            </a:r>
            <a:r>
              <a:rPr lang="en-US" sz="1400" dirty="0">
                <a:solidFill>
                  <a:srgbClr val="00205B"/>
                </a:solidFill>
                <a:latin typeface="Arial" charset="0"/>
                <a:cs typeface="Arial" charset="0"/>
              </a:rPr>
              <a:t>Otsuka America Pharmaceutical)</a:t>
            </a:r>
            <a:endParaRPr lang="cs-CZ" sz="1400" dirty="0">
              <a:solidFill>
                <a:srgbClr val="00205B"/>
              </a:solidFill>
              <a:latin typeface="Arial" charset="0"/>
              <a:cs typeface="Arial" charset="0"/>
            </a:endParaRPr>
          </a:p>
          <a:p>
            <a:pPr marL="285750" lvl="1" indent="-285750">
              <a:buFont typeface="Arial" panose="020B0604020202020204" pitchFamily="34" charset="0"/>
              <a:buChar char="◦"/>
            </a:pPr>
            <a:r>
              <a:rPr lang="cs-CZ" sz="1400" dirty="0" err="1">
                <a:solidFill>
                  <a:srgbClr val="00205B"/>
                </a:solidFill>
                <a:latin typeface="Arial" charset="0"/>
                <a:ea typeface="Arial" charset="0"/>
                <a:cs typeface="Arial" charset="0"/>
              </a:rPr>
              <a:t>azacitidine</a:t>
            </a:r>
            <a:r>
              <a:rPr lang="cs-CZ" sz="1400" dirty="0">
                <a:solidFill>
                  <a:srgbClr val="00205B"/>
                </a:solidFill>
                <a:latin typeface="Arial" charset="0"/>
                <a:ea typeface="Arial" charset="0"/>
                <a:cs typeface="Arial" charset="0"/>
              </a:rPr>
              <a:t> (</a:t>
            </a:r>
            <a:r>
              <a:rPr lang="cs-CZ" sz="1400" b="1" dirty="0" err="1">
                <a:solidFill>
                  <a:srgbClr val="00205B"/>
                </a:solidFill>
                <a:latin typeface="Arial" charset="0"/>
                <a:ea typeface="Arial" charset="0"/>
                <a:cs typeface="Arial" charset="0"/>
              </a:rPr>
              <a:t>Vidaza</a:t>
            </a:r>
            <a:r>
              <a:rPr lang="en-US" sz="1400" baseline="30000" dirty="0">
                <a:solidFill>
                  <a:srgbClr val="00205B"/>
                </a:solidFill>
                <a:latin typeface="Arial" charset="0"/>
                <a:ea typeface="Arial" charset="0"/>
                <a:cs typeface="Arial" charset="0"/>
              </a:rPr>
              <a:t>®</a:t>
            </a:r>
            <a:r>
              <a:rPr lang="cs-CZ" sz="1400" dirty="0">
                <a:solidFill>
                  <a:srgbClr val="00205B"/>
                </a:solidFill>
                <a:latin typeface="Arial" charset="0"/>
                <a:ea typeface="Arial" charset="0"/>
                <a:cs typeface="Arial" charset="0"/>
              </a:rPr>
              <a:t> – </a:t>
            </a:r>
            <a:r>
              <a:rPr lang="cs-CZ" sz="1400" dirty="0" err="1">
                <a:solidFill>
                  <a:srgbClr val="00205B"/>
                </a:solidFill>
                <a:latin typeface="Arial" charset="0"/>
                <a:ea typeface="Arial" charset="0"/>
                <a:cs typeface="Arial" charset="0"/>
              </a:rPr>
              <a:t>Pharmion</a:t>
            </a:r>
            <a:r>
              <a:rPr lang="cs-CZ" sz="1400" dirty="0">
                <a:solidFill>
                  <a:srgbClr val="00205B"/>
                </a:solidFill>
                <a:latin typeface="Arial" charset="0"/>
                <a:ea typeface="Arial" charset="0"/>
                <a:cs typeface="Arial" charset="0"/>
              </a:rPr>
              <a:t> </a:t>
            </a:r>
            <a:r>
              <a:rPr lang="cs-CZ" sz="1400" dirty="0" err="1">
                <a:solidFill>
                  <a:srgbClr val="00205B"/>
                </a:solidFill>
                <a:latin typeface="Arial" charset="0"/>
                <a:ea typeface="Arial" charset="0"/>
                <a:cs typeface="Arial" charset="0"/>
              </a:rPr>
              <a:t>Corp</a:t>
            </a:r>
            <a:r>
              <a:rPr lang="cs-CZ" sz="1400" dirty="0">
                <a:solidFill>
                  <a:srgbClr val="00205B"/>
                </a:solidFill>
                <a:latin typeface="Arial" charset="0"/>
                <a:ea typeface="Arial" charset="0"/>
                <a:cs typeface="Arial" charset="0"/>
              </a:rPr>
              <a:t>., </a:t>
            </a:r>
            <a:r>
              <a:rPr lang="cs-CZ" sz="1400" dirty="0" err="1">
                <a:solidFill>
                  <a:srgbClr val="00205B"/>
                </a:solidFill>
                <a:latin typeface="Arial" charset="0"/>
                <a:ea typeface="Arial" charset="0"/>
                <a:cs typeface="Arial" charset="0"/>
              </a:rPr>
              <a:t>Celgene</a:t>
            </a:r>
            <a:r>
              <a:rPr lang="en-US" sz="1400" dirty="0">
                <a:solidFill>
                  <a:srgbClr val="00205B"/>
                </a:solidFill>
                <a:latin typeface="Arial" charset="0"/>
                <a:ea typeface="Arial" charset="0"/>
                <a:cs typeface="Arial" charset="0"/>
              </a:rPr>
              <a:t>)</a:t>
            </a:r>
          </a:p>
          <a:p>
            <a:pPr marL="285750" lvl="1" indent="-285750">
              <a:buFont typeface="Arial" panose="020B0604020202020204" pitchFamily="34" charset="0"/>
              <a:buChar char="◦"/>
            </a:pPr>
            <a:r>
              <a:rPr lang="cs-CZ" sz="1400" dirty="0" err="1">
                <a:solidFill>
                  <a:srgbClr val="00205B"/>
                </a:solidFill>
                <a:latin typeface="Arial" charset="0"/>
                <a:cs typeface="Arial" charset="0"/>
              </a:rPr>
              <a:t>rabacfosadine</a:t>
            </a:r>
            <a:r>
              <a:rPr lang="cs-CZ" sz="1400" dirty="0">
                <a:solidFill>
                  <a:srgbClr val="00205B"/>
                </a:solidFill>
                <a:latin typeface="Arial" charset="0"/>
                <a:cs typeface="Arial" charset="0"/>
              </a:rPr>
              <a:t> (</a:t>
            </a:r>
            <a:r>
              <a:rPr lang="en-US" sz="1400" b="1" dirty="0">
                <a:solidFill>
                  <a:srgbClr val="00205B"/>
                </a:solidFill>
                <a:latin typeface="Arial" charset="0"/>
                <a:ea typeface="Arial" charset="0"/>
                <a:cs typeface="Arial" charset="0"/>
              </a:rPr>
              <a:t>Tanovea-CA1</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[vet.] – </a:t>
            </a:r>
            <a:r>
              <a:rPr lang="en-US" sz="1400" dirty="0" err="1">
                <a:solidFill>
                  <a:srgbClr val="00205B"/>
                </a:solidFill>
                <a:latin typeface="Arial" charset="0"/>
                <a:ea typeface="Arial" charset="0"/>
                <a:cs typeface="Arial" charset="0"/>
              </a:rPr>
              <a:t>VetDC</a:t>
            </a:r>
            <a:r>
              <a:rPr lang="en-US" sz="1400" dirty="0">
                <a:solidFill>
                  <a:srgbClr val="00205B"/>
                </a:solidFill>
                <a:latin typeface="Arial" charset="0"/>
                <a:ea typeface="Arial" charset="0"/>
                <a:cs typeface="Arial" charset="0"/>
              </a:rPr>
              <a:t>)</a:t>
            </a:r>
            <a:endParaRPr lang="cs-CZ" sz="1400" dirty="0">
              <a:solidFill>
                <a:srgbClr val="00205B"/>
              </a:solidFill>
              <a:latin typeface="Arial" charset="0"/>
              <a:ea typeface="Arial" charset="0"/>
              <a:cs typeface="Arial" charset="0"/>
            </a:endParaRPr>
          </a:p>
          <a:p>
            <a:pPr marL="285750" lvl="1" indent="-285750">
              <a:buFont typeface="Arial" panose="020B0604020202020204" pitchFamily="34" charset="0"/>
              <a:buChar char="◦"/>
            </a:pPr>
            <a:endParaRPr lang="en-US" sz="800" dirty="0">
              <a:solidFill>
                <a:srgbClr val="00205B"/>
              </a:solidFill>
              <a:latin typeface="Arial" charset="0"/>
              <a:ea typeface="Arial" charset="0"/>
              <a:cs typeface="Arial" charset="0"/>
            </a:endParaRPr>
          </a:p>
          <a:p>
            <a:pPr marL="0" lvl="1"/>
            <a:r>
              <a:rPr lang="en-US" sz="1600" b="1" dirty="0">
                <a:solidFill>
                  <a:srgbClr val="00986E"/>
                </a:solidFill>
                <a:latin typeface="Arial" charset="0"/>
                <a:ea typeface="Arial" charset="0"/>
                <a:cs typeface="Arial" charset="0"/>
              </a:rPr>
              <a:t>Dermatologics</a:t>
            </a:r>
          </a:p>
          <a:p>
            <a:pPr marL="285750" lvl="1" indent="-285750">
              <a:buFont typeface="Arial" panose="020B0604020202020204" pitchFamily="34" charset="0"/>
              <a:buChar char="◦"/>
            </a:pPr>
            <a:r>
              <a:rPr lang="en-US" sz="1400" dirty="0">
                <a:solidFill>
                  <a:srgbClr val="00205B"/>
                </a:solidFill>
                <a:latin typeface="Arial" charset="0"/>
                <a:ea typeface="Arial" charset="0"/>
                <a:cs typeface="Arial" charset="0"/>
              </a:rPr>
              <a:t>guaiazulene (</a:t>
            </a:r>
            <a:r>
              <a:rPr lang="en-US" sz="1400" b="1" dirty="0" err="1">
                <a:solidFill>
                  <a:srgbClr val="00205B"/>
                </a:solidFill>
                <a:latin typeface="Arial" charset="0"/>
                <a:ea typeface="Arial" charset="0"/>
                <a:cs typeface="Arial" charset="0"/>
              </a:rPr>
              <a:t>Dermazulen</a:t>
            </a:r>
            <a:r>
              <a:rPr lang="en-US" sz="1400" baseline="30000" dirty="0">
                <a:solidFill>
                  <a:srgbClr val="00205B"/>
                </a:solidFill>
                <a:latin typeface="Arial" charset="0"/>
                <a:ea typeface="Arial" charset="0"/>
                <a:cs typeface="Arial" charset="0"/>
              </a:rPr>
              <a:t>®</a:t>
            </a:r>
            <a:r>
              <a:rPr lang="en-US" sz="1400" dirty="0">
                <a:solidFill>
                  <a:srgbClr val="00205B"/>
                </a:solidFill>
                <a:latin typeface="Arial" charset="0"/>
                <a:ea typeface="Arial" charset="0"/>
                <a:cs typeface="Arial" charset="0"/>
              </a:rPr>
              <a:t> – </a:t>
            </a:r>
            <a:r>
              <a:rPr lang="en-US" sz="1400" dirty="0" err="1">
                <a:solidFill>
                  <a:srgbClr val="00205B"/>
                </a:solidFill>
                <a:latin typeface="Arial" charset="0"/>
                <a:ea typeface="Arial" charset="0"/>
                <a:cs typeface="Arial" charset="0"/>
              </a:rPr>
              <a:t>Spofa</a:t>
            </a:r>
            <a:r>
              <a:rPr lang="en-US" sz="1400" dirty="0">
                <a:solidFill>
                  <a:srgbClr val="00205B"/>
                </a:solidFill>
                <a:latin typeface="Arial" charset="0"/>
                <a:ea typeface="Arial" charset="0"/>
                <a:cs typeface="Arial" charset="0"/>
              </a:rPr>
              <a:t>, </a:t>
            </a:r>
            <a:r>
              <a:rPr lang="en-US" sz="1400" dirty="0" err="1">
                <a:solidFill>
                  <a:srgbClr val="00205B"/>
                </a:solidFill>
                <a:latin typeface="Arial" charset="0"/>
                <a:ea typeface="Arial" charset="0"/>
                <a:cs typeface="Arial" charset="0"/>
              </a:rPr>
              <a:t>Zentiva</a:t>
            </a:r>
            <a:r>
              <a:rPr lang="en-US" sz="1400" dirty="0">
                <a:solidFill>
                  <a:srgbClr val="00205B"/>
                </a:solidFill>
                <a:latin typeface="Arial" charset="0"/>
                <a:ea typeface="Arial" charset="0"/>
                <a:cs typeface="Arial" charset="0"/>
              </a:rPr>
              <a:t>)</a:t>
            </a:r>
          </a:p>
          <a:p>
            <a:pPr marL="285750" lvl="1" indent="-285750">
              <a:buFont typeface="Arial" panose="020B0604020202020204" pitchFamily="34" charset="0"/>
              <a:buChar char="◦"/>
            </a:pPr>
            <a:endParaRPr lang="cs-CZ" sz="1400" dirty="0">
              <a:solidFill>
                <a:srgbClr val="00205B"/>
              </a:solidFill>
              <a:latin typeface="Arial" charset="0"/>
              <a:ea typeface="Arial" charset="0"/>
              <a:cs typeface="Arial" charset="0"/>
            </a:endParaRPr>
          </a:p>
          <a:p>
            <a:pPr marL="742950" lvl="1" indent="-285750">
              <a:buFont typeface="Arial" charset="0"/>
              <a:buChar char="•"/>
            </a:pPr>
            <a:endParaRPr lang="en-US" sz="1400" dirty="0">
              <a:solidFill>
                <a:srgbClr val="00205B"/>
              </a:solidFill>
              <a:latin typeface="Arial" panose="020B0604020202020204" pitchFamily="34" charset="0"/>
              <a:cs typeface="Arial" panose="020B0604020202020204" pitchFamily="34" charset="0"/>
            </a:endParaRPr>
          </a:p>
        </p:txBody>
      </p:sp>
      <p:grpSp>
        <p:nvGrpSpPr>
          <p:cNvPr id="10" name="Skupina 9">
            <a:extLst>
              <a:ext uri="{FF2B5EF4-FFF2-40B4-BE49-F238E27FC236}">
                <a16:creationId xmlns:a16="http://schemas.microsoft.com/office/drawing/2014/main" id="{8FC52D9E-4FA5-424F-8A98-B83530E020FD}"/>
              </a:ext>
            </a:extLst>
          </p:cNvPr>
          <p:cNvGrpSpPr/>
          <p:nvPr/>
        </p:nvGrpSpPr>
        <p:grpSpPr>
          <a:xfrm>
            <a:off x="666457" y="6190512"/>
            <a:ext cx="1292334" cy="246221"/>
            <a:chOff x="468999" y="6190509"/>
            <a:chExt cx="1292334" cy="246221"/>
          </a:xfrm>
        </p:grpSpPr>
        <p:sp>
          <p:nvSpPr>
            <p:cNvPr id="12" name="TextovéPole 11">
              <a:extLst>
                <a:ext uri="{FF2B5EF4-FFF2-40B4-BE49-F238E27FC236}">
                  <a16:creationId xmlns:a16="http://schemas.microsoft.com/office/drawing/2014/main" id="{D99B4CDF-6C06-412A-84B3-EA145CBC1592}"/>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3" name="Grafický objekt 12">
              <a:extLst>
                <a:ext uri="{FF2B5EF4-FFF2-40B4-BE49-F238E27FC236}">
                  <a16:creationId xmlns:a16="http://schemas.microsoft.com/office/drawing/2014/main" id="{4060AC2C-FC68-4051-8957-68657640EE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999" y="6215539"/>
              <a:ext cx="213995" cy="213995"/>
            </a:xfrm>
            <a:prstGeom prst="rect">
              <a:avLst/>
            </a:prstGeom>
          </p:spPr>
        </p:pic>
      </p:grpSp>
      <p:grpSp>
        <p:nvGrpSpPr>
          <p:cNvPr id="15" name="Skupina 14">
            <a:extLst>
              <a:ext uri="{FF2B5EF4-FFF2-40B4-BE49-F238E27FC236}">
                <a16:creationId xmlns:a16="http://schemas.microsoft.com/office/drawing/2014/main" id="{D5499810-6A44-4C4A-8D68-4B2351B5782C}"/>
              </a:ext>
            </a:extLst>
          </p:cNvPr>
          <p:cNvGrpSpPr/>
          <p:nvPr/>
        </p:nvGrpSpPr>
        <p:grpSpPr>
          <a:xfrm>
            <a:off x="28576" y="1"/>
            <a:ext cx="12131039" cy="396243"/>
            <a:chOff x="28576" y="1"/>
            <a:chExt cx="12131039" cy="396243"/>
          </a:xfrm>
        </p:grpSpPr>
        <p:pic>
          <p:nvPicPr>
            <p:cNvPr id="16" name="Grafický objekt 15">
              <a:extLst>
                <a:ext uri="{FF2B5EF4-FFF2-40B4-BE49-F238E27FC236}">
                  <a16:creationId xmlns:a16="http://schemas.microsoft.com/office/drawing/2014/main" id="{609D435E-916D-4D6F-8CE5-EEF896434F5D}"/>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2410" t="764" r="1417"/>
            <a:stretch/>
          </p:blipFill>
          <p:spPr>
            <a:xfrm rot="5400000">
              <a:off x="4367530" y="-4338953"/>
              <a:ext cx="396243" cy="9074152"/>
            </a:xfrm>
            <a:prstGeom prst="rect">
              <a:avLst/>
            </a:prstGeom>
          </p:spPr>
        </p:pic>
        <p:pic>
          <p:nvPicPr>
            <p:cNvPr id="17" name="Grafický objekt 16">
              <a:extLst>
                <a:ext uri="{FF2B5EF4-FFF2-40B4-BE49-F238E27FC236}">
                  <a16:creationId xmlns:a16="http://schemas.microsoft.com/office/drawing/2014/main" id="{D47EA71A-84B7-4FBC-8ED9-265A4EB95610}"/>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92410" t="66778" r="1417"/>
            <a:stretch/>
          </p:blipFill>
          <p:spPr>
            <a:xfrm rot="5400000">
              <a:off x="10442575" y="-1320795"/>
              <a:ext cx="396243" cy="3037836"/>
            </a:xfrm>
            <a:prstGeom prst="rect">
              <a:avLst/>
            </a:prstGeom>
          </p:spPr>
        </p:pic>
      </p:grpSp>
    </p:spTree>
    <p:extLst>
      <p:ext uri="{BB962C8B-B14F-4D97-AF65-F5344CB8AC3E}">
        <p14:creationId xmlns:p14="http://schemas.microsoft.com/office/powerpoint/2010/main" val="9573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6B5B50E-DAF2-9A46-A523-ECBF989706C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243" b="6676"/>
          <a:stretch/>
        </p:blipFill>
        <p:spPr>
          <a:xfrm>
            <a:off x="736655" y="677162"/>
            <a:ext cx="10718690" cy="5529409"/>
          </a:xfrm>
          <a:prstGeom prst="rect">
            <a:avLst/>
          </a:prstGeom>
        </p:spPr>
      </p:pic>
      <p:grpSp>
        <p:nvGrpSpPr>
          <p:cNvPr id="9" name="Skupina 8">
            <a:extLst>
              <a:ext uri="{FF2B5EF4-FFF2-40B4-BE49-F238E27FC236}">
                <a16:creationId xmlns:a16="http://schemas.microsoft.com/office/drawing/2014/main" id="{20D53C9A-ABE9-4CEB-BBB1-DABCEC8FF09C}"/>
              </a:ext>
            </a:extLst>
          </p:cNvPr>
          <p:cNvGrpSpPr/>
          <p:nvPr/>
        </p:nvGrpSpPr>
        <p:grpSpPr>
          <a:xfrm>
            <a:off x="666457" y="6190512"/>
            <a:ext cx="1292334" cy="246221"/>
            <a:chOff x="468999" y="6190509"/>
            <a:chExt cx="1292334" cy="246221"/>
          </a:xfrm>
        </p:grpSpPr>
        <p:sp>
          <p:nvSpPr>
            <p:cNvPr id="10" name="TextovéPole 9">
              <a:extLst>
                <a:ext uri="{FF2B5EF4-FFF2-40B4-BE49-F238E27FC236}">
                  <a16:creationId xmlns:a16="http://schemas.microsoft.com/office/drawing/2014/main" id="{7F2A150E-F0CE-4929-8A6D-486BE3664EFC}"/>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1" name="Grafický objekt 10">
              <a:extLst>
                <a:ext uri="{FF2B5EF4-FFF2-40B4-BE49-F238E27FC236}">
                  <a16:creationId xmlns:a16="http://schemas.microsoft.com/office/drawing/2014/main" id="{52FBC924-275A-4330-9F1D-F523004318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999" y="6215539"/>
              <a:ext cx="213995" cy="213995"/>
            </a:xfrm>
            <a:prstGeom prst="rect">
              <a:avLst/>
            </a:prstGeom>
          </p:spPr>
        </p:pic>
      </p:grpSp>
      <p:grpSp>
        <p:nvGrpSpPr>
          <p:cNvPr id="12" name="Skupina 11">
            <a:extLst>
              <a:ext uri="{FF2B5EF4-FFF2-40B4-BE49-F238E27FC236}">
                <a16:creationId xmlns:a16="http://schemas.microsoft.com/office/drawing/2014/main" id="{D49FA203-6179-4E21-A2D8-E6419EA9A9CF}"/>
              </a:ext>
            </a:extLst>
          </p:cNvPr>
          <p:cNvGrpSpPr/>
          <p:nvPr/>
        </p:nvGrpSpPr>
        <p:grpSpPr>
          <a:xfrm>
            <a:off x="28576" y="1"/>
            <a:ext cx="12131039" cy="396243"/>
            <a:chOff x="28576" y="1"/>
            <a:chExt cx="12131039" cy="396243"/>
          </a:xfrm>
        </p:grpSpPr>
        <p:pic>
          <p:nvPicPr>
            <p:cNvPr id="13" name="Grafický objekt 12">
              <a:extLst>
                <a:ext uri="{FF2B5EF4-FFF2-40B4-BE49-F238E27FC236}">
                  <a16:creationId xmlns:a16="http://schemas.microsoft.com/office/drawing/2014/main" id="{D963E023-F8AF-41A0-8C73-F9DCA98D8689}"/>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92410" t="764" r="1417"/>
            <a:stretch/>
          </p:blipFill>
          <p:spPr>
            <a:xfrm rot="5400000">
              <a:off x="4367530" y="-4338953"/>
              <a:ext cx="396243" cy="9074152"/>
            </a:xfrm>
            <a:prstGeom prst="rect">
              <a:avLst/>
            </a:prstGeom>
          </p:spPr>
        </p:pic>
        <p:pic>
          <p:nvPicPr>
            <p:cNvPr id="14" name="Grafický objekt 13">
              <a:extLst>
                <a:ext uri="{FF2B5EF4-FFF2-40B4-BE49-F238E27FC236}">
                  <a16:creationId xmlns:a16="http://schemas.microsoft.com/office/drawing/2014/main" id="{AF5314ED-740D-4DDB-9B4E-23F25B7201D4}"/>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92410" t="66778" r="1417"/>
            <a:stretch/>
          </p:blipFill>
          <p:spPr>
            <a:xfrm rot="5400000">
              <a:off x="10442575" y="-1320795"/>
              <a:ext cx="396243" cy="3037836"/>
            </a:xfrm>
            <a:prstGeom prst="rect">
              <a:avLst/>
            </a:prstGeom>
          </p:spPr>
        </p:pic>
      </p:grpSp>
      <p:sp>
        <p:nvSpPr>
          <p:cNvPr id="15" name="TextovéPole 14">
            <a:extLst>
              <a:ext uri="{FF2B5EF4-FFF2-40B4-BE49-F238E27FC236}">
                <a16:creationId xmlns:a16="http://schemas.microsoft.com/office/drawing/2014/main" id="{F6D9FD51-E52F-4258-B2A2-C438EAC3EE91}"/>
              </a:ext>
            </a:extLst>
          </p:cNvPr>
          <p:cNvSpPr txBox="1"/>
          <p:nvPr/>
        </p:nvSpPr>
        <p:spPr>
          <a:xfrm>
            <a:off x="579600" y="462280"/>
            <a:ext cx="8533290" cy="1015663"/>
          </a:xfrm>
          <a:prstGeom prst="rect">
            <a:avLst/>
          </a:prstGeom>
          <a:noFill/>
        </p:spPr>
        <p:txBody>
          <a:bodyPr wrap="square" rtlCol="0">
            <a:spAutoFit/>
          </a:bodyPr>
          <a:lstStyle/>
          <a:p>
            <a:r>
              <a:rPr lang="cs-CZ" sz="3000" b="1" dirty="0" err="1">
                <a:solidFill>
                  <a:srgbClr val="00205B"/>
                </a:solidFill>
                <a:latin typeface="Arial" panose="020B0604020202020204" pitchFamily="34" charset="0"/>
                <a:cs typeface="Arial" panose="020B0604020202020204" pitchFamily="34" charset="0"/>
              </a:rPr>
              <a:t>Registered</a:t>
            </a:r>
            <a:r>
              <a:rPr lang="cs-CZ" sz="3000" b="1" dirty="0">
                <a:solidFill>
                  <a:srgbClr val="00205B"/>
                </a:solidFill>
                <a:latin typeface="Arial" panose="020B0604020202020204" pitchFamily="34" charset="0"/>
                <a:cs typeface="Arial" panose="020B0604020202020204" pitchFamily="34" charset="0"/>
              </a:rPr>
              <a:t> </a:t>
            </a:r>
            <a:r>
              <a:rPr lang="cs-CZ" sz="3000" b="1" dirty="0" err="1">
                <a:solidFill>
                  <a:srgbClr val="00205B"/>
                </a:solidFill>
                <a:latin typeface="Arial" panose="020B0604020202020204" pitchFamily="34" charset="0"/>
                <a:cs typeface="Arial" panose="020B0604020202020204" pitchFamily="34" charset="0"/>
              </a:rPr>
              <a:t>drugs</a:t>
            </a:r>
            <a:r>
              <a:rPr lang="cs-CZ" sz="3000" b="1" dirty="0">
                <a:solidFill>
                  <a:srgbClr val="00205B"/>
                </a:solidFill>
                <a:latin typeface="Arial" panose="020B0604020202020204" pitchFamily="34" charset="0"/>
                <a:cs typeface="Arial" panose="020B0604020202020204" pitchFamily="34" charset="0"/>
              </a:rPr>
              <a:t> </a:t>
            </a:r>
            <a:r>
              <a:rPr lang="cs-CZ" sz="3000" b="1" dirty="0" err="1">
                <a:solidFill>
                  <a:srgbClr val="00205B"/>
                </a:solidFill>
                <a:latin typeface="Arial" panose="020B0604020202020204" pitchFamily="34" charset="0"/>
                <a:cs typeface="Arial" panose="020B0604020202020204" pitchFamily="34" charset="0"/>
              </a:rPr>
              <a:t>with</a:t>
            </a:r>
            <a:r>
              <a:rPr lang="cs-CZ" sz="3000" b="1" dirty="0">
                <a:solidFill>
                  <a:srgbClr val="00205B"/>
                </a:solidFill>
                <a:latin typeface="Arial" panose="020B0604020202020204" pitchFamily="34" charset="0"/>
                <a:cs typeface="Arial" panose="020B0604020202020204" pitchFamily="34" charset="0"/>
              </a:rPr>
              <a:t> </a:t>
            </a:r>
            <a:r>
              <a:rPr lang="cs-CZ" sz="3000" b="1" dirty="0" err="1">
                <a:solidFill>
                  <a:srgbClr val="00205B"/>
                </a:solidFill>
                <a:latin typeface="Arial" panose="020B0604020202020204" pitchFamily="34" charset="0"/>
                <a:cs typeface="Arial" panose="020B0604020202020204" pitchFamily="34" charset="0"/>
              </a:rPr>
              <a:t>active</a:t>
            </a:r>
            <a:r>
              <a:rPr lang="cs-CZ" sz="3000" b="1" dirty="0">
                <a:solidFill>
                  <a:srgbClr val="00205B"/>
                </a:solidFill>
                <a:latin typeface="Arial" panose="020B0604020202020204" pitchFamily="34" charset="0"/>
                <a:cs typeface="Arial" panose="020B0604020202020204" pitchFamily="34" charset="0"/>
              </a:rPr>
              <a:t> </a:t>
            </a:r>
            <a:r>
              <a:rPr lang="cs-CZ" sz="3000" b="1" dirty="0" err="1">
                <a:solidFill>
                  <a:srgbClr val="00205B"/>
                </a:solidFill>
                <a:latin typeface="Arial" panose="020B0604020202020204" pitchFamily="34" charset="0"/>
                <a:cs typeface="Arial" panose="020B0604020202020204" pitchFamily="34" charset="0"/>
              </a:rPr>
              <a:t>substances</a:t>
            </a:r>
            <a:r>
              <a:rPr lang="cs-CZ" sz="3000" b="1" dirty="0">
                <a:solidFill>
                  <a:srgbClr val="00205B"/>
                </a:solidFill>
                <a:latin typeface="Arial" panose="020B0604020202020204" pitchFamily="34" charset="0"/>
                <a:cs typeface="Arial" panose="020B0604020202020204" pitchFamily="34" charset="0"/>
              </a:rPr>
              <a:t> </a:t>
            </a:r>
            <a:r>
              <a:rPr lang="cs-CZ" sz="3000" b="1" dirty="0" err="1">
                <a:solidFill>
                  <a:srgbClr val="00205B"/>
                </a:solidFill>
                <a:latin typeface="Arial" panose="020B0604020202020204" pitchFamily="34" charset="0"/>
                <a:cs typeface="Arial" panose="020B0604020202020204" pitchFamily="34" charset="0"/>
              </a:rPr>
              <a:t>originating</a:t>
            </a:r>
            <a:r>
              <a:rPr lang="cs-CZ" sz="3000" b="1" dirty="0">
                <a:solidFill>
                  <a:srgbClr val="00205B"/>
                </a:solidFill>
                <a:latin typeface="Arial" panose="020B0604020202020204" pitchFamily="34" charset="0"/>
                <a:cs typeface="Arial" panose="020B0604020202020204" pitchFamily="34" charset="0"/>
              </a:rPr>
              <a:t> </a:t>
            </a:r>
            <a:r>
              <a:rPr lang="cs-CZ" sz="3000" b="1" dirty="0" err="1">
                <a:solidFill>
                  <a:srgbClr val="00205B"/>
                </a:solidFill>
                <a:latin typeface="Arial" panose="020B0604020202020204" pitchFamily="34" charset="0"/>
                <a:cs typeface="Arial" panose="020B0604020202020204" pitchFamily="34" charset="0"/>
              </a:rPr>
              <a:t>from</a:t>
            </a:r>
            <a:r>
              <a:rPr lang="cs-CZ" sz="3000" b="1" dirty="0">
                <a:solidFill>
                  <a:srgbClr val="00205B"/>
                </a:solidFill>
                <a:latin typeface="Arial" panose="020B0604020202020204" pitchFamily="34" charset="0"/>
                <a:cs typeface="Arial" panose="020B0604020202020204" pitchFamily="34" charset="0"/>
              </a:rPr>
              <a:t> IOCB Prague</a:t>
            </a:r>
          </a:p>
        </p:txBody>
      </p:sp>
    </p:spTree>
    <p:extLst>
      <p:ext uri="{BB962C8B-B14F-4D97-AF65-F5344CB8AC3E}">
        <p14:creationId xmlns:p14="http://schemas.microsoft.com/office/powerpoint/2010/main" val="1320568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33B67D3-FD88-5548-86F7-B713685049B5}"/>
              </a:ext>
            </a:extLst>
          </p:cNvPr>
          <p:cNvSpPr txBox="1"/>
          <p:nvPr/>
        </p:nvSpPr>
        <p:spPr>
          <a:xfrm>
            <a:off x="666457" y="1255316"/>
            <a:ext cx="5423193" cy="403187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F5AE8E"/>
                </a:solidFill>
                <a:latin typeface="Arial" panose="020B0604020202020204" pitchFamily="34" charset="0"/>
                <a:cs typeface="Arial" panose="020B0604020202020204" pitchFamily="34" charset="0"/>
              </a:rPr>
              <a:t>Adefovir, cidofovir and tenofovir (in collaboration with Erik De </a:t>
            </a:r>
            <a:r>
              <a:rPr lang="en-US" sz="1600" b="1" dirty="0" err="1">
                <a:solidFill>
                  <a:srgbClr val="F5AE8E"/>
                </a:solidFill>
                <a:latin typeface="Arial" panose="020B0604020202020204" pitchFamily="34" charset="0"/>
                <a:cs typeface="Arial" panose="020B0604020202020204" pitchFamily="34" charset="0"/>
              </a:rPr>
              <a:t>Clercq</a:t>
            </a:r>
            <a:r>
              <a:rPr lang="en-US" sz="1600" b="1" dirty="0">
                <a:solidFill>
                  <a:srgbClr val="F5AE8E"/>
                </a:solidFill>
                <a:latin typeface="Arial" panose="020B0604020202020204" pitchFamily="34" charset="0"/>
                <a:cs typeface="Arial" panose="020B0604020202020204" pitchFamily="34" charset="0"/>
              </a:rPr>
              <a:t> from KU Leuven)</a:t>
            </a:r>
          </a:p>
          <a:p>
            <a:pPr marL="285750" indent="-285750">
              <a:buFont typeface="Arial" panose="020B0604020202020204" pitchFamily="34" charset="0"/>
              <a:buChar char="◦"/>
            </a:pPr>
            <a:endParaRPr lang="en-US" sz="1600" dirty="0">
              <a:solidFill>
                <a:srgbClr val="00205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Patented and licensed to Gilead Sciences (John Martin) in 1990</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a:solidFill>
                  <a:schemeClr val="accent3"/>
                </a:solidFill>
                <a:latin typeface="Arial" panose="020B0604020202020204" pitchFamily="34" charset="0"/>
                <a:cs typeface="Arial" panose="020B0604020202020204" pitchFamily="34" charset="0"/>
              </a:rPr>
              <a:t>Antivirotics</a:t>
            </a:r>
            <a:r>
              <a:rPr lang="en-US" sz="1600" dirty="0">
                <a:solidFill>
                  <a:schemeClr val="accent3"/>
                </a:solidFill>
                <a:latin typeface="Arial" panose="020B0604020202020204" pitchFamily="34" charset="0"/>
                <a:cs typeface="Arial" panose="020B0604020202020204" pitchFamily="34" charset="0"/>
              </a:rPr>
              <a:t> for treatment of HIV infection, hepatitis B and other viral diseases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Majority of patent income for Antonín </a:t>
            </a:r>
            <a:r>
              <a:rPr lang="en-US" sz="1600" dirty="0" err="1">
                <a:solidFill>
                  <a:schemeClr val="accent3"/>
                </a:solidFill>
                <a:latin typeface="Arial" panose="020B0604020202020204" pitchFamily="34" charset="0"/>
                <a:cs typeface="Arial" panose="020B0604020202020204" pitchFamily="34" charset="0"/>
              </a:rPr>
              <a:t>Holý</a:t>
            </a:r>
            <a:r>
              <a:rPr lang="en-US" sz="1600" dirty="0">
                <a:solidFill>
                  <a:schemeClr val="accent3"/>
                </a:solidFill>
                <a:latin typeface="Arial" panose="020B0604020202020204" pitchFamily="34" charset="0"/>
                <a:cs typeface="Arial" panose="020B0604020202020204" pitchFamily="34" charset="0"/>
              </a:rPr>
              <a:t> and IOCB Prague, established long-term partnership between IOCB and Gilead Sciences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Awarded with multiple prizes and awards, received recognition and media attention</a:t>
            </a:r>
            <a:endParaRPr lang="cs-CZ"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solidFill>
                <a:srgbClr val="00205B"/>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59BC1883-CF57-BD4B-908D-4C5A7752452F}"/>
              </a:ext>
            </a:extLst>
          </p:cNvPr>
          <p:cNvSpPr txBox="1"/>
          <p:nvPr/>
        </p:nvSpPr>
        <p:spPr>
          <a:xfrm>
            <a:off x="6255070" y="1255316"/>
            <a:ext cx="5270468" cy="403187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0986E"/>
                </a:solidFill>
                <a:latin typeface="Arial" panose="020B0604020202020204" pitchFamily="34" charset="0"/>
                <a:cs typeface="Arial" panose="020B0604020202020204" pitchFamily="34" charset="0"/>
              </a:rPr>
              <a:t>5-azacytidine (</a:t>
            </a:r>
            <a:r>
              <a:rPr lang="en-US" sz="1600" b="1" dirty="0" err="1">
                <a:solidFill>
                  <a:srgbClr val="00986E"/>
                </a:solidFill>
                <a:latin typeface="Arial" panose="020B0604020202020204" pitchFamily="34" charset="0"/>
                <a:cs typeface="Arial" panose="020B0604020202020204" pitchFamily="34" charset="0"/>
              </a:rPr>
              <a:t>Vidaza</a:t>
            </a:r>
            <a:r>
              <a:rPr lang="en-US" sz="1600" b="1" dirty="0">
                <a:solidFill>
                  <a:srgbClr val="00986E"/>
                </a:solidFill>
                <a:latin typeface="Arial" panose="020B0604020202020204" pitchFamily="34" charset="0"/>
                <a:cs typeface="Arial" panose="020B0604020202020204" pitchFamily="34" charset="0"/>
              </a:rPr>
              <a:t>); 5-aza-2'-deoxycytidine /decitabine (</a:t>
            </a:r>
            <a:r>
              <a:rPr lang="en-US" sz="1600" b="1" dirty="0" err="1">
                <a:solidFill>
                  <a:srgbClr val="00986E"/>
                </a:solidFill>
                <a:latin typeface="Arial" panose="020B0604020202020204" pitchFamily="34" charset="0"/>
                <a:cs typeface="Arial" panose="020B0604020202020204" pitchFamily="34" charset="0"/>
              </a:rPr>
              <a:t>Dacogen</a:t>
            </a:r>
            <a:r>
              <a:rPr lang="en-US" sz="1600" b="1" dirty="0">
                <a:solidFill>
                  <a:srgbClr val="00986E"/>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solidFill>
                <a:srgbClr val="00205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Patented and published by IOCB in mid-sixties; it took another 40 years to get them to the market</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Orphan drugs thanks to Peter Jones – long after original patents expired</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a:solidFill>
                  <a:schemeClr val="accent3"/>
                </a:solidFill>
                <a:latin typeface="Arial" panose="020B0604020202020204" pitchFamily="34" charset="0"/>
                <a:cs typeface="Arial" panose="020B0604020202020204" pitchFamily="34" charset="0"/>
              </a:rPr>
              <a:t>cytostatics</a:t>
            </a:r>
            <a:r>
              <a:rPr lang="en-US" sz="1600" dirty="0">
                <a:solidFill>
                  <a:schemeClr val="accent3"/>
                </a:solidFill>
                <a:latin typeface="Arial" panose="020B0604020202020204" pitchFamily="34" charset="0"/>
                <a:cs typeface="Arial" panose="020B0604020202020204" pitchFamily="34" charset="0"/>
              </a:rPr>
              <a:t> in treatment of acute myeloid leukemia and myelodysplastic syndrome – epigenetic therapy</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No income or fame from the patents</a:t>
            </a:r>
          </a:p>
          <a:p>
            <a:pPr marL="285750" indent="-285750">
              <a:buFont typeface="Arial" panose="020B0604020202020204" pitchFamily="34" charset="0"/>
              <a:buChar char="◦"/>
            </a:pPr>
            <a:endParaRPr lang="en-US" sz="1600" dirty="0">
              <a:solidFill>
                <a:schemeClr val="accent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accent3"/>
                </a:solidFill>
                <a:latin typeface="Arial" panose="020B0604020202020204" pitchFamily="34" charset="0"/>
                <a:cs typeface="Arial" panose="020B0604020202020204" pitchFamily="34" charset="0"/>
              </a:rPr>
              <a:t>Partial acknowledgement from IOCB just before his passing</a:t>
            </a:r>
          </a:p>
        </p:txBody>
      </p:sp>
      <p:sp>
        <p:nvSpPr>
          <p:cNvPr id="6" name="Nadpis 1">
            <a:extLst>
              <a:ext uri="{FF2B5EF4-FFF2-40B4-BE49-F238E27FC236}">
                <a16:creationId xmlns:a16="http://schemas.microsoft.com/office/drawing/2014/main" id="{38EB2F47-D2AE-BC48-9EC0-C65C749E3DA6}"/>
              </a:ext>
            </a:extLst>
          </p:cNvPr>
          <p:cNvSpPr txBox="1">
            <a:spLocks/>
          </p:cNvSpPr>
          <p:nvPr/>
        </p:nvSpPr>
        <p:spPr>
          <a:xfrm>
            <a:off x="579600" y="460800"/>
            <a:ext cx="8124785" cy="463600"/>
          </a:xfrm>
          <a:prstGeom prst="rect">
            <a:avLst/>
          </a:prstGeom>
        </p:spPr>
        <p:txBody>
          <a:bodyPr vert="horz" lIns="91440" tIns="45720" rIns="91440" bIns="45720" rtlCol="0" anchor="t">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b="1" dirty="0">
                <a:solidFill>
                  <a:srgbClr val="00205B"/>
                </a:solidFill>
                <a:latin typeface="Arial" panose="020B0604020202020204" pitchFamily="34" charset="0"/>
                <a:cs typeface="Arial" panose="020B0604020202020204" pitchFamily="34" charset="0"/>
              </a:rPr>
              <a:t>Drugs of Antonín </a:t>
            </a:r>
            <a:r>
              <a:rPr lang="en-US" sz="3200" b="1" dirty="0" err="1">
                <a:solidFill>
                  <a:srgbClr val="00205B"/>
                </a:solidFill>
                <a:latin typeface="Arial" panose="020B0604020202020204" pitchFamily="34" charset="0"/>
                <a:cs typeface="Arial" panose="020B0604020202020204" pitchFamily="34" charset="0"/>
              </a:rPr>
              <a:t>Holý</a:t>
            </a:r>
            <a:r>
              <a:rPr lang="en-US" sz="3200" b="1" dirty="0">
                <a:solidFill>
                  <a:srgbClr val="00205B"/>
                </a:solidFill>
                <a:latin typeface="Arial" panose="020B0604020202020204" pitchFamily="34" charset="0"/>
                <a:cs typeface="Arial" panose="020B0604020202020204" pitchFamily="34" charset="0"/>
              </a:rPr>
              <a:t> and Alois </a:t>
            </a:r>
            <a:r>
              <a:rPr lang="en-US" sz="3200" b="1" dirty="0" err="1">
                <a:solidFill>
                  <a:srgbClr val="00205B"/>
                </a:solidFill>
                <a:latin typeface="Arial" panose="020B0604020202020204" pitchFamily="34" charset="0"/>
                <a:cs typeface="Arial" panose="020B0604020202020204" pitchFamily="34" charset="0"/>
              </a:rPr>
              <a:t>Pískala</a:t>
            </a:r>
            <a:endParaRPr lang="en-US" sz="3200" b="1" dirty="0">
              <a:solidFill>
                <a:srgbClr val="00205B"/>
              </a:solidFill>
              <a:latin typeface="Arial" panose="020B0604020202020204" pitchFamily="34" charset="0"/>
              <a:cs typeface="Arial" panose="020B0604020202020204" pitchFamily="34" charset="0"/>
            </a:endParaRPr>
          </a:p>
        </p:txBody>
      </p:sp>
      <p:cxnSp>
        <p:nvCxnSpPr>
          <p:cNvPr id="4" name="Přímá spojnice 3">
            <a:extLst>
              <a:ext uri="{FF2B5EF4-FFF2-40B4-BE49-F238E27FC236}">
                <a16:creationId xmlns:a16="http://schemas.microsoft.com/office/drawing/2014/main" id="{D97083C9-6F0B-6543-8EF1-CA8BAF62ED29}"/>
              </a:ext>
            </a:extLst>
          </p:cNvPr>
          <p:cNvCxnSpPr>
            <a:cxnSpLocks/>
          </p:cNvCxnSpPr>
          <p:nvPr/>
        </p:nvCxnSpPr>
        <p:spPr>
          <a:xfrm>
            <a:off x="6089650" y="1405132"/>
            <a:ext cx="0" cy="388205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2" name="Skupina 11">
            <a:extLst>
              <a:ext uri="{FF2B5EF4-FFF2-40B4-BE49-F238E27FC236}">
                <a16:creationId xmlns:a16="http://schemas.microsoft.com/office/drawing/2014/main" id="{4F16A7DC-24F4-4821-83E5-1A2836826459}"/>
              </a:ext>
            </a:extLst>
          </p:cNvPr>
          <p:cNvGrpSpPr/>
          <p:nvPr/>
        </p:nvGrpSpPr>
        <p:grpSpPr>
          <a:xfrm>
            <a:off x="666457" y="6190512"/>
            <a:ext cx="1292334" cy="246221"/>
            <a:chOff x="468999" y="6190509"/>
            <a:chExt cx="1292334" cy="246221"/>
          </a:xfrm>
        </p:grpSpPr>
        <p:sp>
          <p:nvSpPr>
            <p:cNvPr id="13" name="TextovéPole 12">
              <a:extLst>
                <a:ext uri="{FF2B5EF4-FFF2-40B4-BE49-F238E27FC236}">
                  <a16:creationId xmlns:a16="http://schemas.microsoft.com/office/drawing/2014/main" id="{32D9EE17-451E-4E44-8683-2B11406C72E2}"/>
                </a:ext>
              </a:extLst>
            </p:cNvPr>
            <p:cNvSpPr txBox="1"/>
            <p:nvPr/>
          </p:nvSpPr>
          <p:spPr>
            <a:xfrm>
              <a:off x="688603" y="6190509"/>
              <a:ext cx="1072730" cy="246221"/>
            </a:xfrm>
            <a:prstGeom prst="rect">
              <a:avLst/>
            </a:prstGeom>
            <a:noFill/>
          </p:spPr>
          <p:txBody>
            <a:bodyPr wrap="none" rtlCol="0">
              <a:spAutoFit/>
            </a:bodyPr>
            <a:lstStyle/>
            <a:p>
              <a:r>
                <a:rPr lang="cs-CZ" sz="1000" b="1" dirty="0" err="1">
                  <a:solidFill>
                    <a:srgbClr val="00205B"/>
                  </a:solidFill>
                  <a:latin typeface="Arial" charset="0"/>
                  <a:ea typeface="Arial" charset="0"/>
                  <a:cs typeface="Arial" charset="0"/>
                </a:rPr>
                <a:t>www.uochb.cz</a:t>
              </a:r>
              <a:endParaRPr lang="cs-CZ" sz="1000" b="1" dirty="0">
                <a:solidFill>
                  <a:srgbClr val="00205B"/>
                </a:solidFill>
                <a:latin typeface="Arial" charset="0"/>
                <a:ea typeface="Arial" charset="0"/>
                <a:cs typeface="Arial" charset="0"/>
              </a:endParaRPr>
            </a:p>
          </p:txBody>
        </p:sp>
        <p:pic>
          <p:nvPicPr>
            <p:cNvPr id="14" name="Grafický objekt 13">
              <a:extLst>
                <a:ext uri="{FF2B5EF4-FFF2-40B4-BE49-F238E27FC236}">
                  <a16:creationId xmlns:a16="http://schemas.microsoft.com/office/drawing/2014/main" id="{08D0D11D-97F1-4A99-9298-748B691A85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999" y="6215539"/>
              <a:ext cx="213995" cy="213995"/>
            </a:xfrm>
            <a:prstGeom prst="rect">
              <a:avLst/>
            </a:prstGeom>
          </p:spPr>
        </p:pic>
      </p:grpSp>
      <p:grpSp>
        <p:nvGrpSpPr>
          <p:cNvPr id="15" name="Skupina 14">
            <a:extLst>
              <a:ext uri="{FF2B5EF4-FFF2-40B4-BE49-F238E27FC236}">
                <a16:creationId xmlns:a16="http://schemas.microsoft.com/office/drawing/2014/main" id="{54DD9CAD-DB56-4AE7-813F-7C84BEF5617E}"/>
              </a:ext>
            </a:extLst>
          </p:cNvPr>
          <p:cNvGrpSpPr/>
          <p:nvPr/>
        </p:nvGrpSpPr>
        <p:grpSpPr>
          <a:xfrm>
            <a:off x="28576" y="1"/>
            <a:ext cx="12131039" cy="396243"/>
            <a:chOff x="28576" y="1"/>
            <a:chExt cx="12131039" cy="396243"/>
          </a:xfrm>
        </p:grpSpPr>
        <p:pic>
          <p:nvPicPr>
            <p:cNvPr id="16" name="Grafický objekt 15">
              <a:extLst>
                <a:ext uri="{FF2B5EF4-FFF2-40B4-BE49-F238E27FC236}">
                  <a16:creationId xmlns:a16="http://schemas.microsoft.com/office/drawing/2014/main" id="{AAC13D14-1D25-42D3-9F64-7F31ABE027D0}"/>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92410" t="764" r="1417"/>
            <a:stretch/>
          </p:blipFill>
          <p:spPr>
            <a:xfrm rot="5400000">
              <a:off x="4367530" y="-4338953"/>
              <a:ext cx="396243" cy="9074152"/>
            </a:xfrm>
            <a:prstGeom prst="rect">
              <a:avLst/>
            </a:prstGeom>
          </p:spPr>
        </p:pic>
        <p:pic>
          <p:nvPicPr>
            <p:cNvPr id="17" name="Grafický objekt 16">
              <a:extLst>
                <a:ext uri="{FF2B5EF4-FFF2-40B4-BE49-F238E27FC236}">
                  <a16:creationId xmlns:a16="http://schemas.microsoft.com/office/drawing/2014/main" id="{3A189607-D9E5-403F-87C4-ED29249766DE}"/>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92410" t="66778" r="1417"/>
            <a:stretch/>
          </p:blipFill>
          <p:spPr>
            <a:xfrm rot="5400000">
              <a:off x="10442575" y="-1320795"/>
              <a:ext cx="396243" cy="3037836"/>
            </a:xfrm>
            <a:prstGeom prst="rect">
              <a:avLst/>
            </a:prstGeom>
          </p:spPr>
        </p:pic>
      </p:grpSp>
    </p:spTree>
    <p:extLst>
      <p:ext uri="{BB962C8B-B14F-4D97-AF65-F5344CB8AC3E}">
        <p14:creationId xmlns:p14="http://schemas.microsoft.com/office/powerpoint/2010/main" val="3450667384"/>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6856</TotalTime>
  <Words>978</Words>
  <Application>Microsoft Office PowerPoint</Application>
  <PresentationFormat>Širokoúhlá obrazovka</PresentationFormat>
  <Paragraphs>149</Paragraphs>
  <Slides>14</Slides>
  <Notes>1</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14</vt:i4>
      </vt:variant>
    </vt:vector>
  </HeadingPairs>
  <TitlesOfParts>
    <vt:vector size="20" baseType="lpstr">
      <vt:lpstr>Arial</vt:lpstr>
      <vt:lpstr>Calibri</vt:lpstr>
      <vt:lpstr>Calibri Light</vt:lpstr>
      <vt:lpstr>Helvetica Neue</vt:lpstr>
      <vt:lpstr>Motiv Office</vt:lpstr>
      <vt:lpstr>CS ChemDraw Drawing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Acyclic nucleoside phosphonates (ANPs)</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Fričová</dc:creator>
  <cp:lastModifiedBy>Belloň Tomáš</cp:lastModifiedBy>
  <cp:revision>114</cp:revision>
  <dcterms:created xsi:type="dcterms:W3CDTF">2020-02-24T12:33:45Z</dcterms:created>
  <dcterms:modified xsi:type="dcterms:W3CDTF">2024-09-12T12:07:13Z</dcterms:modified>
</cp:coreProperties>
</file>