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8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BD1D28"/>
    <a:srgbClr val="00986E"/>
    <a:srgbClr val="F5A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6" autoAdjust="0"/>
    <p:restoredTop sz="96357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114" y="378"/>
      </p:cViewPr>
      <p:guideLst>
        <p:guide orient="horz" pos="2341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522FD-4715-8F45-84DF-630183029EF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DD68C-D1B0-1449-A213-25A141EDE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2F74D-9E29-7745-B504-8B27A4B43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B100F2-4DC6-5340-8F54-5C3A7381C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FB98FA-E8EC-F149-A755-9F47D1A6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2E1-C880-5445-BA64-057A8292CE3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B0E723-9365-A04E-BCBC-B144232F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C112D-73CC-3540-9163-3C727562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4B9-D0E5-7E4F-862F-8F99392B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864F4-F5E1-9A45-9BC9-A872B767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FC4473-A655-1F4B-B8F7-CE4E487F5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7F8F54-BEBF-EA41-BB3F-ACA8A509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2E1-C880-5445-BA64-057A8292CE3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DF5DDC-D809-1345-B105-8FF4F191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6A38C6-11C6-8442-AA58-4D8D9DC9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4B9-D0E5-7E4F-862F-8F99392B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7BCECFE-9354-E449-81E3-4CBC86DE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39168C-FE4C-774B-A6EF-53FF37E38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063848-6E91-2D4C-8F2A-11C01869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2E1-C880-5445-BA64-057A8292CE3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4149F8-597D-0F45-B74F-E7112E34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07A28B-1797-744E-8AE2-66CD276D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4B9-D0E5-7E4F-862F-8F99392B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CD601-A933-F840-9F15-2B366672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4A5CD2-1553-6241-9B6D-3EFF0DDA3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49792B-D550-C54D-93B1-097E878B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2E1-C880-5445-BA64-057A8292CE3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D91019-30D2-FC4F-9BE3-1AB03139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29DAAB-A8CC-0C42-BB44-265E6659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4B9-D0E5-7E4F-862F-8F99392B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2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ABB2C-A80D-5045-90AE-6E8AA25F8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5610FB2-51F8-A945-A8AA-64BD3A3E2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07FE16-6BB3-1B46-8F80-3D1EC11D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2E1-C880-5445-BA64-057A8292CE3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B71E78-F8DD-0442-B20E-41FD1DDD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C9BE5A-9E98-4749-A07F-482D5356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4B9-D0E5-7E4F-862F-8F99392B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8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76144-A710-CF44-9CDD-895986C8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D8B3CC-B140-3340-8585-B5CB1BB4A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CA52FDE-DB60-B34A-9A12-2A2E2E0FF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D0B7C0-488D-D34D-A6F7-B9FB7556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2E1-C880-5445-BA64-057A8292CE3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BCE6DA-5DA9-DB42-B0AC-018CD9E76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23B908-F056-7445-A085-3CCC9D8B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4B9-D0E5-7E4F-862F-8F99392B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6ED253-A89C-184D-BE43-112D0D5DE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076505-3F8F-6F45-BF3F-7E447C0C0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A57C8B2-7320-1A48-AE80-DB4BCD835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2B2F5C5-DE62-3246-8BD9-98138E12C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3DBDB76-DAD0-A543-8483-31FC3301C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78FD20-DEA8-7B4D-8C00-1AADA1BB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2E1-C880-5445-BA64-057A8292CE3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FEB305-E4F3-114B-94C0-0081FB0D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817B67F-8E25-AA4B-9A0F-EA121877E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4B9-D0E5-7E4F-862F-8F99392B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DE3FCA-18AC-3B4E-A185-851B694E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A73B01-3721-444C-A392-C9390AA9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2E1-C880-5445-BA64-057A8292CE3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FD1BA9-7F0E-F74F-B0D4-339C1D19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405EC7-50C8-CA4D-B2A2-B0A2C92D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4B9-D0E5-7E4F-862F-8F99392B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7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2817509-AD5F-1A49-AEE4-EE1C678F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2E1-C880-5445-BA64-057A8292CE3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76C8E9-A130-DF44-A79A-0C80D644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2604D9-993E-F74E-B394-2F2EDEA5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4B9-D0E5-7E4F-862F-8F99392B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BAE1E-938D-574F-BAE4-1338B6F6E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431B56-EEDA-D64E-B663-AEDF14D4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EA193CF-2286-A944-B83D-1CB92F175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A86F6F-67BC-5A47-8B16-D62C3F05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2E1-C880-5445-BA64-057A8292CE3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8B0DDD-7118-0048-8230-651E097A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4EB5BB-4B3D-764E-98B1-C684F9232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4B9-D0E5-7E4F-862F-8F99392B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6A34C-BA62-3043-941E-B6FF2521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255F4B0-4F6F-2B4F-90D1-4AF591AC6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E989D68-2DDE-614D-81BE-D9E0C378E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05DBD2-9B65-E84E-AEAD-0E9A1A9C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F2E1-C880-5445-BA64-057A8292CE3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4703F3-DAC2-BF43-92B9-A7386704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DB885C-11AB-E242-91E6-137BB665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C4B9-D0E5-7E4F-862F-8F99392B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1C5F3D-0E2D-7E46-BFF9-674F9E10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97FB189-5C01-A746-9C53-B45BD099B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25037E-4684-164B-BAD4-E38A7F952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F2E1-C880-5445-BA64-057A8292CE3E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D999CE-AF06-714D-9E29-A287835CF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98546F-7927-124C-9B6B-241AD573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C4B9-D0E5-7E4F-862F-8F99392BB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jp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 descr="Obsah obrázku venku, strom, panoráma, dům&#10;&#10;Popis byl vytvořen automaticky">
            <a:extLst>
              <a:ext uri="{FF2B5EF4-FFF2-40B4-BE49-F238E27FC236}">
                <a16:creationId xmlns:a16="http://schemas.microsoft.com/office/drawing/2014/main" id="{4714062C-320D-299D-E3FF-8544C22CCA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33979" y="3127545"/>
            <a:ext cx="6475682" cy="2655893"/>
          </a:xfrm>
          <a:prstGeom prst="rect">
            <a:avLst/>
          </a:prstGeom>
        </p:spPr>
      </p:pic>
      <p:pic>
        <p:nvPicPr>
          <p:cNvPr id="37" name="Obrázek 36" descr="Obsah obrázku hodiny, Nástěnné hodiny, Elektronické hodiny, venku&#10;&#10;Popis byl vytvořen automaticky" hidden="1">
            <a:extLst>
              <a:ext uri="{FF2B5EF4-FFF2-40B4-BE49-F238E27FC236}">
                <a16:creationId xmlns:a16="http://schemas.microsoft.com/office/drawing/2014/main" id="{AF6A216F-9401-B621-136F-9F451FCFB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23" b="41579"/>
          <a:stretch/>
        </p:blipFill>
        <p:spPr>
          <a:xfrm>
            <a:off x="290845" y="4761556"/>
            <a:ext cx="8326530" cy="2592549"/>
          </a:xfrm>
          <a:prstGeom prst="rect">
            <a:avLst/>
          </a:prstGeom>
        </p:spPr>
      </p:pic>
      <p:sp>
        <p:nvSpPr>
          <p:cNvPr id="6" name="TextovéPole 14"/>
          <p:cNvSpPr txBox="1"/>
          <p:nvPr/>
        </p:nvSpPr>
        <p:spPr>
          <a:xfrm>
            <a:off x="185635" y="1631212"/>
            <a:ext cx="8546885" cy="141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03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basic research &amp; successful applications</a:t>
            </a:r>
            <a:br>
              <a:rPr lang="en-US" sz="1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US" sz="1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HIV/HBV antivirals), </a:t>
            </a:r>
            <a:r>
              <a:rPr lang="en-US" sz="1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 in medicinal chemistry, chemistry of natural products, molecular modeling</a:t>
            </a:r>
            <a:endParaRPr lang="en-US" sz="1400" dirty="0">
              <a:solidFill>
                <a:srgbClr val="0020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03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royalties enabled IOCB to convert into a modern institute with a cutting-edge equipment</a:t>
            </a:r>
          </a:p>
          <a:p>
            <a:pPr marL="342900" indent="-203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strong research &amp; commercial partners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2CDEBA0-0AF8-2448-A0BC-F653EA84CFF1}"/>
              </a:ext>
            </a:extLst>
          </p:cNvPr>
          <p:cNvSpPr txBox="1"/>
          <p:nvPr/>
        </p:nvSpPr>
        <p:spPr>
          <a:xfrm>
            <a:off x="384529" y="462280"/>
            <a:ext cx="630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5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IOCB Prague</a:t>
            </a:r>
            <a:endParaRPr lang="cs-CZ" sz="3000" b="1" dirty="0">
              <a:solidFill>
                <a:srgbClr val="00205B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730BF572-9F4C-4009-9DB9-B399B573AF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2410" r="1417"/>
          <a:stretch/>
        </p:blipFill>
        <p:spPr>
          <a:xfrm rot="5400000">
            <a:off x="4373879" y="-4373878"/>
            <a:ext cx="396243" cy="9144000"/>
          </a:xfrm>
          <a:prstGeom prst="rect">
            <a:avLst/>
          </a:prstGeom>
        </p:spPr>
      </p:pic>
      <p:pic>
        <p:nvPicPr>
          <p:cNvPr id="29" name="Grafický objekt 43">
            <a:extLst>
              <a:ext uri="{FF2B5EF4-FFF2-40B4-BE49-F238E27FC236}">
                <a16:creationId xmlns:a16="http://schemas.microsoft.com/office/drawing/2014/main" id="{D54D166A-FD7C-7587-4D0E-17C71A7613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4181" y="5979606"/>
            <a:ext cx="349258" cy="349258"/>
          </a:xfrm>
          <a:prstGeom prst="rect">
            <a:avLst/>
          </a:prstGeom>
        </p:spPr>
      </p:pic>
      <p:sp>
        <p:nvSpPr>
          <p:cNvPr id="8" name="TextovéPole 14">
            <a:extLst>
              <a:ext uri="{FF2B5EF4-FFF2-40B4-BE49-F238E27FC236}">
                <a16:creationId xmlns:a16="http://schemas.microsoft.com/office/drawing/2014/main" id="{212DA42E-1453-FA8A-0DB3-D0B929FD1D2A}"/>
              </a:ext>
            </a:extLst>
          </p:cNvPr>
          <p:cNvSpPr txBox="1"/>
          <p:nvPr/>
        </p:nvSpPr>
        <p:spPr>
          <a:xfrm>
            <a:off x="290845" y="3835431"/>
            <a:ext cx="4281154" cy="114307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192088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campus near the historical city center</a:t>
            </a:r>
          </a:p>
          <a:p>
            <a:pPr marL="285750" indent="-192088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contract &amp; benefits</a:t>
            </a:r>
          </a:p>
          <a:p>
            <a:pPr marL="285750" indent="-192088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community</a:t>
            </a:r>
          </a:p>
          <a:p>
            <a:pPr marL="285750" indent="-192088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parents</a:t>
            </a:r>
            <a:r>
              <a:rPr lang="cs-CZ" sz="1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small children</a:t>
            </a:r>
          </a:p>
        </p:txBody>
      </p:sp>
      <p:sp>
        <p:nvSpPr>
          <p:cNvPr id="9" name="TextovéPole 14">
            <a:extLst>
              <a:ext uri="{FF2B5EF4-FFF2-40B4-BE49-F238E27FC236}">
                <a16:creationId xmlns:a16="http://schemas.microsoft.com/office/drawing/2014/main" id="{DF3D204D-0511-21F1-13DE-DA0252822885}"/>
              </a:ext>
            </a:extLst>
          </p:cNvPr>
          <p:cNvSpPr txBox="1"/>
          <p:nvPr/>
        </p:nvSpPr>
        <p:spPr>
          <a:xfrm>
            <a:off x="818458" y="5917636"/>
            <a:ext cx="2876761" cy="65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2">
              <a:lnSpc>
                <a:spcPct val="120000"/>
              </a:lnSpc>
            </a:pPr>
            <a:r>
              <a:rPr lang="cs-CZ" sz="1600" b="1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www.uochb.cz/phd </a:t>
            </a:r>
          </a:p>
          <a:p>
            <a:pPr marL="93662">
              <a:lnSpc>
                <a:spcPct val="120000"/>
              </a:lnSpc>
            </a:pPr>
            <a:r>
              <a:rPr lang="cs-CZ" sz="1600" b="1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www.uochb.cz/postdoc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8ADC9D-CC72-A30F-7F2A-C6B0A058A233}"/>
              </a:ext>
            </a:extLst>
          </p:cNvPr>
          <p:cNvSpPr/>
          <p:nvPr/>
        </p:nvSpPr>
        <p:spPr>
          <a:xfrm>
            <a:off x="0" y="3127545"/>
            <a:ext cx="4571999" cy="707886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txBody>
          <a:bodyPr wrap="square" lIns="50400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for talented, ambitious 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motivated colleagues 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D3515015-ADC6-BC7A-23C8-7D67E648A1AF}"/>
              </a:ext>
            </a:extLst>
          </p:cNvPr>
          <p:cNvGrpSpPr/>
          <p:nvPr/>
        </p:nvGrpSpPr>
        <p:grpSpPr>
          <a:xfrm>
            <a:off x="6435018" y="5846007"/>
            <a:ext cx="2361469" cy="744550"/>
            <a:chOff x="4949987" y="5973964"/>
            <a:chExt cx="2361469" cy="744550"/>
          </a:xfrm>
        </p:grpSpPr>
        <p:sp>
          <p:nvSpPr>
            <p:cNvPr id="12" name="Obdélník 1">
              <a:extLst>
                <a:ext uri="{FF2B5EF4-FFF2-40B4-BE49-F238E27FC236}">
                  <a16:creationId xmlns:a16="http://schemas.microsoft.com/office/drawing/2014/main" id="{B279EEF7-ED64-88E0-BF6C-3824774804CD}"/>
                </a:ext>
              </a:extLst>
            </p:cNvPr>
            <p:cNvSpPr/>
            <p:nvPr/>
          </p:nvSpPr>
          <p:spPr>
            <a:xfrm>
              <a:off x="5919728" y="5973964"/>
              <a:ext cx="1391728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 err="1">
                  <a:solidFill>
                    <a:srgbClr val="002060"/>
                  </a:solidFill>
                  <a:latin typeface="Arial" panose="020B0604020202020204" pitchFamily="34" charset="0"/>
                  <a:ea typeface="Arial Black" charset="0"/>
                  <a:cs typeface="Arial" panose="020B0604020202020204" pitchFamily="34" charset="0"/>
                </a:rPr>
                <a:t>IOCBPrague</a:t>
              </a:r>
              <a:endParaRPr lang="en-US" sz="1600" b="1" dirty="0">
                <a:solidFill>
                  <a:srgbClr val="002060"/>
                </a:solidFill>
                <a:latin typeface="Arial" panose="020B0604020202020204" pitchFamily="34" charset="0"/>
                <a:ea typeface="Arial Black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4A3E0784-46F7-EC80-8024-24CE0BCB04F1}"/>
                </a:ext>
              </a:extLst>
            </p:cNvPr>
            <p:cNvGrpSpPr/>
            <p:nvPr/>
          </p:nvGrpSpPr>
          <p:grpSpPr>
            <a:xfrm>
              <a:off x="4949987" y="6426042"/>
              <a:ext cx="2279888" cy="292472"/>
              <a:chOff x="4949987" y="6426042"/>
              <a:chExt cx="2279888" cy="292472"/>
            </a:xfrm>
          </p:grpSpPr>
          <p:pic>
            <p:nvPicPr>
              <p:cNvPr id="19" name="Grafický objekt 18">
                <a:extLst>
                  <a:ext uri="{FF2B5EF4-FFF2-40B4-BE49-F238E27FC236}">
                    <a16:creationId xmlns:a16="http://schemas.microsoft.com/office/drawing/2014/main" id="{7F85F14F-AD6D-8D95-49E3-6A9ED38996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6546571" y="6427988"/>
                <a:ext cx="281632" cy="281632"/>
              </a:xfrm>
              <a:prstGeom prst="rect">
                <a:avLst/>
              </a:prstGeom>
            </p:spPr>
          </p:pic>
          <p:pic>
            <p:nvPicPr>
              <p:cNvPr id="15" name="Grafický objekt 32">
                <a:extLst>
                  <a:ext uri="{FF2B5EF4-FFF2-40B4-BE49-F238E27FC236}">
                    <a16:creationId xmlns:a16="http://schemas.microsoft.com/office/drawing/2014/main" id="{A97BF7C3-D8F4-CCC7-72EB-07490F554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349133" y="6426042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17" name="Grafický objekt 34">
                <a:extLst>
                  <a:ext uri="{FF2B5EF4-FFF2-40B4-BE49-F238E27FC236}">
                    <a16:creationId xmlns:a16="http://schemas.microsoft.com/office/drawing/2014/main" id="{4AF13350-FBD2-5242-98A8-24526B1A4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949987" y="6426042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2" name="Grafický objekt 36">
                <a:extLst>
                  <a:ext uri="{FF2B5EF4-FFF2-40B4-BE49-F238E27FC236}">
                    <a16:creationId xmlns:a16="http://schemas.microsoft.com/office/drawing/2014/main" id="{643C8424-3E1A-2842-0BAC-83D440040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147425" y="6426042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26" name="Grafický objekt 40">
                <a:extLst>
                  <a:ext uri="{FF2B5EF4-FFF2-40B4-BE49-F238E27FC236}">
                    <a16:creationId xmlns:a16="http://schemas.microsoft.com/office/drawing/2014/main" id="{DEA0EB00-86BC-851F-91BB-2C1CC527E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748279" y="6426042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32" name="Grafický objekt 31">
                <a:extLst>
                  <a:ext uri="{FF2B5EF4-FFF2-40B4-BE49-F238E27FC236}">
                    <a16:creationId xmlns:a16="http://schemas.microsoft.com/office/drawing/2014/main" id="{B8BD83F0-AF44-D55D-1F19-577E43C7F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939349" y="6427988"/>
                <a:ext cx="290526" cy="290526"/>
              </a:xfrm>
              <a:prstGeom prst="rect">
                <a:avLst/>
              </a:prstGeom>
            </p:spPr>
          </p:pic>
        </p:grpSp>
      </p:grp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AE6995C3-6B84-51EE-2A1D-9304A5B2A3DE}"/>
              </a:ext>
            </a:extLst>
          </p:cNvPr>
          <p:cNvSpPr txBox="1"/>
          <p:nvPr/>
        </p:nvSpPr>
        <p:spPr>
          <a:xfrm>
            <a:off x="240567" y="1087608"/>
            <a:ext cx="8546885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>
              <a:lnSpc>
                <a:spcPct val="125000"/>
              </a:lnSpc>
            </a:pPr>
            <a:r>
              <a:rPr lang="en-US" sz="2100" dirty="0">
                <a:solidFill>
                  <a:srgbClr val="0020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1 000+ </a:t>
            </a:r>
            <a:r>
              <a:rPr lang="en-US" sz="21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cs-CZ" sz="21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en-US" sz="21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0020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49 </a:t>
            </a:r>
            <a:r>
              <a:rPr lang="en-US" sz="21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groups</a:t>
            </a:r>
            <a:r>
              <a:rPr lang="cs-CZ" sz="21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en-US" sz="21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0020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220+ </a:t>
            </a:r>
            <a:r>
              <a:rPr lang="en-US" sz="2100" dirty="0">
                <a:solidFill>
                  <a:srgbClr val="002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students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0D5AD7BB-9754-8B08-FE0D-D410FFB9FA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37081" y="379916"/>
            <a:ext cx="1841860" cy="8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752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6B0"/>
      </a:accent1>
      <a:accent2>
        <a:srgbClr val="F49D33"/>
      </a:accent2>
      <a:accent3>
        <a:srgbClr val="575756"/>
      </a:accent3>
      <a:accent4>
        <a:srgbClr val="FFB400"/>
      </a:accent4>
      <a:accent5>
        <a:srgbClr val="00AFD5"/>
      </a:accent5>
      <a:accent6>
        <a:srgbClr val="AECA26"/>
      </a:accent6>
      <a:hlink>
        <a:srgbClr val="00205B"/>
      </a:hlink>
      <a:folHlink>
        <a:srgbClr val="66248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7284</TotalTime>
  <Words>105</Words>
  <Application>Microsoft Office PowerPoint</Application>
  <PresentationFormat>Předvádění na obrazovce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Barbora Fričová</dc:creator>
  <cp:lastModifiedBy>Belloň Tomáš</cp:lastModifiedBy>
  <cp:revision>129</cp:revision>
  <dcterms:created xsi:type="dcterms:W3CDTF">2020-02-24T12:33:45Z</dcterms:created>
  <dcterms:modified xsi:type="dcterms:W3CDTF">2024-09-12T12:39:41Z</dcterms:modified>
</cp:coreProperties>
</file>